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3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x="18288000" cy="10287000"/>
  <p:notesSz cx="6858000" cy="9144000"/>
  <p:embeddedFontLst>
    <p:embeddedFont>
      <p:font typeface="Calistoga" charset="1" panose="00000500000000000000"/>
      <p:regular r:id="rId38"/>
    </p:embeddedFont>
    <p:embeddedFont>
      <p:font typeface="Public Sans" charset="1" panose="00000000000000000000"/>
      <p:regular r:id="rId39"/>
    </p:embeddedFont>
    <p:embeddedFont>
      <p:font typeface="Public Sans Bold" charset="1" panose="00000000000000000000"/>
      <p:regular r:id="rId46"/>
    </p:embeddedFont>
    <p:embeddedFont>
      <p:font typeface="Public Sans Italics" charset="1" panose="00000000000000000000"/>
      <p:regular r:id="rId6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notesMasters/notesMaster1.xml" Type="http://schemas.openxmlformats.org/officeDocument/2006/relationships/notesMaster"/><Relationship Id="rId36" Target="theme/theme2.xml" Type="http://schemas.openxmlformats.org/officeDocument/2006/relationships/theme"/><Relationship Id="rId37" Target="notesSlides/notesSlide1.xml" Type="http://schemas.openxmlformats.org/officeDocument/2006/relationships/notesSlide"/><Relationship Id="rId38" Target="fonts/font38.fntdata" Type="http://schemas.openxmlformats.org/officeDocument/2006/relationships/font"/><Relationship Id="rId39" Target="fonts/font39.fntdata" Type="http://schemas.openxmlformats.org/officeDocument/2006/relationships/font"/><Relationship Id="rId4" Target="theme/theme1.xml" Type="http://schemas.openxmlformats.org/officeDocument/2006/relationships/theme"/><Relationship Id="rId40" Target="notesSlides/notesSlide2.xml" Type="http://schemas.openxmlformats.org/officeDocument/2006/relationships/notesSlide"/><Relationship Id="rId41" Target="notesSlides/notesSlide3.xml" Type="http://schemas.openxmlformats.org/officeDocument/2006/relationships/notesSlide"/><Relationship Id="rId42" Target="notesSlides/notesSlide4.xml" Type="http://schemas.openxmlformats.org/officeDocument/2006/relationships/notesSlide"/><Relationship Id="rId43" Target="notesSlides/notesSlide5.xml" Type="http://schemas.openxmlformats.org/officeDocument/2006/relationships/notesSlide"/><Relationship Id="rId44" Target="notesSlides/notesSlide6.xml" Type="http://schemas.openxmlformats.org/officeDocument/2006/relationships/notesSlide"/><Relationship Id="rId45" Target="notesSlides/notesSlide7.xml" Type="http://schemas.openxmlformats.org/officeDocument/2006/relationships/notesSlide"/><Relationship Id="rId46" Target="fonts/font46.fntdata" Type="http://schemas.openxmlformats.org/officeDocument/2006/relationships/font"/><Relationship Id="rId47" Target="notesSlides/notesSlide8.xml" Type="http://schemas.openxmlformats.org/officeDocument/2006/relationships/notesSlide"/><Relationship Id="rId48" Target="notesSlides/notesSlide9.xml" Type="http://schemas.openxmlformats.org/officeDocument/2006/relationships/notesSlide"/><Relationship Id="rId49" Target="notesSlides/notesSlide10.xml" Type="http://schemas.openxmlformats.org/officeDocument/2006/relationships/notesSlide"/><Relationship Id="rId5" Target="tableStyles.xml" Type="http://schemas.openxmlformats.org/officeDocument/2006/relationships/tableStyles"/><Relationship Id="rId50" Target="notesSlides/notesSlide11.xml" Type="http://schemas.openxmlformats.org/officeDocument/2006/relationships/notesSlide"/><Relationship Id="rId51" Target="notesSlides/notesSlide12.xml" Type="http://schemas.openxmlformats.org/officeDocument/2006/relationships/notesSlide"/><Relationship Id="rId52" Target="notesSlides/notesSlide13.xml" Type="http://schemas.openxmlformats.org/officeDocument/2006/relationships/notesSlide"/><Relationship Id="rId53" Target="notesSlides/notesSlide14.xml" Type="http://schemas.openxmlformats.org/officeDocument/2006/relationships/notesSlide"/><Relationship Id="rId54" Target="notesSlides/notesSlide15.xml" Type="http://schemas.openxmlformats.org/officeDocument/2006/relationships/notesSlide"/><Relationship Id="rId55" Target="notesSlides/notesSlide16.xml" Type="http://schemas.openxmlformats.org/officeDocument/2006/relationships/notesSlide"/><Relationship Id="rId56" Target="notesSlides/notesSlide17.xml" Type="http://schemas.openxmlformats.org/officeDocument/2006/relationships/notesSlide"/><Relationship Id="rId57" Target="notesSlides/notesSlide18.xml" Type="http://schemas.openxmlformats.org/officeDocument/2006/relationships/notesSlide"/><Relationship Id="rId58" Target="notesSlides/notesSlide19.xml" Type="http://schemas.openxmlformats.org/officeDocument/2006/relationships/notesSlide"/><Relationship Id="rId59" Target="notesSlides/notesSlide20.xml" Type="http://schemas.openxmlformats.org/officeDocument/2006/relationships/notesSlide"/><Relationship Id="rId6" Target="slides/slide1.xml" Type="http://schemas.openxmlformats.org/officeDocument/2006/relationships/slide"/><Relationship Id="rId60" Target="notesSlides/notesSlide21.xml" Type="http://schemas.openxmlformats.org/officeDocument/2006/relationships/notesSlide"/><Relationship Id="rId61" Target="fonts/font61.fntdata" Type="http://schemas.openxmlformats.org/officeDocument/2006/relationships/font"/><Relationship Id="rId62" Target="notesSlides/notesSlide22.xml" Type="http://schemas.openxmlformats.org/officeDocument/2006/relationships/notesSlide"/><Relationship Id="rId63" Target="notesSlides/notesSlide23.xml" Type="http://schemas.openxmlformats.org/officeDocument/2006/relationships/notesSlide"/><Relationship Id="rId64" Target="notesSlides/notesSlide24.xml" Type="http://schemas.openxmlformats.org/officeDocument/2006/relationships/notesSlide"/><Relationship Id="rId65" Target="notesSlides/notesSlide25.xml" Type="http://schemas.openxmlformats.org/officeDocument/2006/relationships/notesSlide"/><Relationship Id="rId66" Target="notesSlides/notesSlide26.xml" Type="http://schemas.openxmlformats.org/officeDocument/2006/relationships/notesSlide"/><Relationship Id="rId67" Target="notesSlides/notesSlide27.xml" Type="http://schemas.openxmlformats.org/officeDocument/2006/relationships/notesSlide"/><Relationship Id="rId68" Target="notesSlides/notesSlide28.xml" Type="http://schemas.openxmlformats.org/officeDocument/2006/relationships/note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Welcome to Tough Talks, a micro-learning about how to handle difficult conversations. </a:t>
            </a:r>
          </a:p>
          <a:p>
            <a:r>
              <a:rPr lang="en-US"/>
              <a:t/>
            </a:r>
          </a:p>
          <a:p>
            <a:r>
              <a:rPr lang="en-US"/>
              <a:t>I'll use this PowerPoint as a visual aid throughout the presentation and will cover the content in first English, followed by French.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0.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Alors, pourquoi vient-on de faire ça ?</a:t>
            </a:r>
          </a:p>
          <a:p>
            <a:r>
              <a:rPr lang="en-US"/>
              <a:t/>
            </a:r>
          </a:p>
          <a:p>
            <a:r>
              <a:rPr lang="en-US"/>
              <a:t>Lorsque vous abordez une conversation difficile, il est important non seulement de réfléchir à la manière dont vous allez aborder le sujet (le quand, le où et le comment), mais aussi d'être conscient de vos propres émotions tout au long du processus. Cela vous permettra d'aborder la situation avec empathie et compassion.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When do we need to have difficult conversations at work?</a:t>
            </a:r>
          </a:p>
          <a:p>
            <a:r>
              <a:rPr lang="en-US"/>
              <a:t/>
            </a:r>
          </a:p>
          <a:p>
            <a:r>
              <a:rPr lang="en-US"/>
              <a:t>We may need to have a discussion surrounding performance issues, when delivering difficult news or feedback, to let someone go from their position or to discuss a sensitive issue that was brought to your attention.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2.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DITES - Quand devons-nous avoir des conversations difficiles au travail ?</a:t>
            </a:r>
          </a:p>
          <a:p>
            <a:r>
              <a:rPr lang="en-US"/>
              <a:t/>
            </a:r>
          </a:p>
          <a:p>
            <a:r>
              <a:rPr lang="en-US"/>
              <a:t>Il peut être nécessaire d'avoir une discussion sur des questions de performance, d'annoncer une nouvelle difficile ou de faire un retour d'information, de licencier quelqu'un ou de discuter d'une question délicate qui a été portée à votre attention.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3.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Scenario</a:t>
            </a:r>
          </a:p>
          <a:p>
            <a:r>
              <a:rPr lang="en-US"/>
              <a:t/>
            </a:r>
          </a:p>
          <a:p>
            <a:r>
              <a:rPr lang="en-US"/>
              <a:t>Your coworker, Mark, has been showing signs of stress at work, often getting upset by requests. A few coworkers have raised concerns, and their frustration is growing. While Mark has been a hardworking team member for years, his recent behavior is troubling, and you’re dreading the conversation, fearing he may react emotionally.</a:t>
            </a:r>
          </a:p>
          <a:p>
            <a:r>
              <a:rPr lang="en-US"/>
              <a:t/>
            </a:r>
          </a:p>
          <a:p>
            <a:r>
              <a:rPr lang="en-US"/>
              <a:t>How do you approach this situation?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4.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a:t>
            </a:r>
          </a:p>
          <a:p>
            <a:r>
              <a:rPr lang="en-US"/>
              <a:t>Scénario - </a:t>
            </a:r>
          </a:p>
          <a:p>
            <a:r>
              <a:rPr lang="en-US"/>
              <a:t>Votre collègue, Marc, montre des signes de stress au travail, s'énervant souvent face à des demandes. Quelques collègues ont fait part de leurs inquiétudes et leur frustration s'accroît. Bien que Marc soit un membre assidu de l'équipe depuis des années, son comportement récent est troublant et vous redoutez la conversation, craignant qu'il réagisse de manière émotionnelle.</a:t>
            </a:r>
          </a:p>
          <a:p>
            <a:r>
              <a:rPr lang="en-US"/>
              <a:t/>
            </a:r>
          </a:p>
          <a:p>
            <a:r>
              <a:rPr lang="en-US"/>
              <a:t>Comment abordez-vous cette situation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5.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Analyzing at the practical level</a:t>
            </a:r>
          </a:p>
          <a:p>
            <a:r>
              <a:rPr lang="en-US"/>
              <a:t/>
            </a:r>
          </a:p>
          <a:p>
            <a:r>
              <a:rPr lang="en-US"/>
              <a:t>Consider the following prior to the conversation: </a:t>
            </a:r>
          </a:p>
          <a:p>
            <a:r>
              <a:rPr lang="en-US"/>
              <a:t/>
            </a:r>
          </a:p>
          <a:p>
            <a:r>
              <a:rPr lang="en-US"/>
              <a:t>Whether the conversation needs to take place</a:t>
            </a:r>
          </a:p>
          <a:p>
            <a:r>
              <a:rPr lang="en-US"/>
              <a:t>Acknowledge that something has happened that needs to be resolved</a:t>
            </a:r>
          </a:p>
          <a:p>
            <a:r>
              <a:rPr lang="en-US"/>
              <a:t>Make sure you understand the situation</a:t>
            </a:r>
          </a:p>
          <a:p>
            <a:r>
              <a:rPr lang="en-US"/>
              <a:t/>
            </a:r>
          </a:p>
          <a:p>
            <a:r>
              <a:rPr lang="en-US"/>
              <a:t>Consider the other person's perspective</a:t>
            </a:r>
          </a:p>
          <a:p>
            <a:r>
              <a:rPr lang="en-US"/>
              <a:t>Reverse roles to help you prepare for the other person's responses</a:t>
            </a:r>
          </a:p>
          <a:p>
            <a:r>
              <a:rPr lang="en-US"/>
              <a:t/>
            </a:r>
          </a:p>
          <a:p>
            <a:r>
              <a:rPr lang="en-US"/>
              <a:t>Consider your viewpoint</a:t>
            </a:r>
          </a:p>
          <a:p>
            <a:r>
              <a:rPr lang="en-US"/>
              <a:t>Admit your own mistakes</a:t>
            </a:r>
          </a:p>
          <a:p>
            <a:r>
              <a:rPr lang="en-US"/>
              <a:t>Don't assign blame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6.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Analyse au niveau pratique</a:t>
            </a:r>
          </a:p>
          <a:p>
            <a:r>
              <a:rPr lang="en-US"/>
              <a:t/>
            </a:r>
          </a:p>
          <a:p>
            <a:r>
              <a:rPr lang="en-US"/>
              <a:t>Avant la conversation, réfléchissez aux points suivants</a:t>
            </a:r>
          </a:p>
          <a:p>
            <a:r>
              <a:rPr lang="en-US"/>
              <a:t/>
            </a:r>
          </a:p>
          <a:p>
            <a:r>
              <a:rPr lang="en-US"/>
              <a:t>La conversation doit-elle avoir lieu ?</a:t>
            </a:r>
          </a:p>
          <a:p>
            <a:r>
              <a:rPr lang="en-US"/>
              <a:t/>
            </a:r>
          </a:p>
          <a:p>
            <a:r>
              <a:rPr lang="en-US"/>
              <a:t>Reconnaître qu'il s'est passé quelque chose qui doit être résolu</a:t>
            </a:r>
          </a:p>
          <a:p>
            <a:r>
              <a:rPr lang="en-US"/>
              <a:t/>
            </a:r>
          </a:p>
          <a:p>
            <a:r>
              <a:rPr lang="en-US"/>
              <a:t>S'assurer de bien comprendre la situation</a:t>
            </a:r>
          </a:p>
          <a:p>
            <a:r>
              <a:rPr lang="en-US"/>
              <a:t/>
            </a:r>
          </a:p>
          <a:p>
            <a:r>
              <a:rPr lang="en-US"/>
              <a:t>Prendre en compte le point de vue de l'autre personne</a:t>
            </a:r>
          </a:p>
          <a:p>
            <a:r>
              <a:rPr lang="en-US"/>
              <a:t/>
            </a:r>
          </a:p>
          <a:p>
            <a:r>
              <a:rPr lang="en-US"/>
              <a:t>Inversez les rôles pour vous aider à vous préparer aux réponses de l'autre personne.</a:t>
            </a:r>
          </a:p>
          <a:p>
            <a:r>
              <a:rPr lang="en-US"/>
              <a:t/>
            </a:r>
          </a:p>
          <a:p>
            <a:r>
              <a:rPr lang="en-US"/>
              <a:t>Considérez votre point de vue</a:t>
            </a:r>
          </a:p>
          <a:p>
            <a:r>
              <a:rPr lang="en-US"/>
              <a:t/>
            </a:r>
          </a:p>
          <a:p>
            <a:r>
              <a:rPr lang="en-US"/>
              <a:t>Admettez vos propres erreurs</a:t>
            </a:r>
          </a:p>
          <a:p>
            <a:r>
              <a:rPr lang="en-US"/>
              <a:t/>
            </a:r>
          </a:p>
          <a:p>
            <a:r>
              <a:rPr lang="en-US"/>
              <a:t>Ne pas rejeter la faute sur autrui</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7.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Let's consider this in the scenario with Mark: </a:t>
            </a:r>
          </a:p>
          <a:p>
            <a:r>
              <a:rPr lang="en-US"/>
              <a:t/>
            </a:r>
          </a:p>
          <a:p>
            <a:r>
              <a:rPr lang="en-US"/>
              <a:t>A conversation is necessary, as Mark's reactions impact the team. Understanding the situation and Mark's and your team's needs will help you support everyone involved and improve the situation.</a:t>
            </a:r>
          </a:p>
          <a:p>
            <a:r>
              <a:rPr lang="en-US"/>
              <a:t/>
            </a:r>
          </a:p>
          <a:p>
            <a:r>
              <a:rPr lang="en-US"/>
              <a:t>Ask yourself: </a:t>
            </a:r>
          </a:p>
          <a:p>
            <a:r>
              <a:rPr lang="en-US"/>
              <a:t>Has Mark taken on more responsibility or been affected by something at work or personally? </a:t>
            </a:r>
          </a:p>
          <a:p>
            <a:r>
              <a:rPr lang="en-US"/>
              <a:t>Have I connected with him recently beyond delegating tasks? </a:t>
            </a:r>
          </a:p>
          <a:p>
            <a:r>
              <a:rPr lang="en-US"/>
              <a:t>Is there more I could have done to help with his workload or understand his frustration?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8.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DITES - Considérons cela dans le scénario avec Marc :</a:t>
            </a:r>
          </a:p>
          <a:p>
            <a:r>
              <a:rPr lang="en-US"/>
              <a:t/>
            </a:r>
          </a:p>
          <a:p>
            <a:r>
              <a:rPr lang="en-US"/>
              <a:t>Une conversation est nécessaire, car les réactions de Marc ont un impact sur l'équipe. Comprendre la situation et les besoins de Marc et de votre équipe vous aidera à soutenir toutes les personnes impliquées et à améliorer la situation.</a:t>
            </a:r>
          </a:p>
          <a:p>
            <a:r>
              <a:rPr lang="en-US"/>
              <a:t/>
            </a:r>
          </a:p>
          <a:p>
            <a:r>
              <a:rPr lang="en-US"/>
              <a:t>Posez-vous la question :</a:t>
            </a:r>
          </a:p>
          <a:p>
            <a:r>
              <a:rPr lang="en-US"/>
              <a:t/>
            </a:r>
          </a:p>
          <a:p>
            <a:r>
              <a:rPr lang="en-US"/>
              <a:t>Marc a-t-il pris plus de responsabilités ou a-t-il été affecté par quelque chose au travail ou personnellement ?</a:t>
            </a:r>
          </a:p>
          <a:p>
            <a:r>
              <a:rPr lang="en-US"/>
              <a:t/>
            </a:r>
          </a:p>
          <a:p>
            <a:r>
              <a:rPr lang="en-US"/>
              <a:t>Me suis-je rapproché de lui récemment au-delà de la délégation de tâches ?</a:t>
            </a:r>
          </a:p>
          <a:p>
            <a:r>
              <a:rPr lang="en-US"/>
              <a:t/>
            </a:r>
          </a:p>
          <a:p>
            <a:r>
              <a:rPr lang="en-US"/>
              <a:t>Aurais-je pu faire plus pour l'aider dans sa charge de travail ou pour comprendre sa frustration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19.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a:t>
            </a:r>
          </a:p>
          <a:p>
            <a:r>
              <a:rPr lang="en-US"/>
              <a:t>Now, let's take a moment to consider the emotional side of this situation. Remember, emotions are information.</a:t>
            </a:r>
          </a:p>
          <a:p>
            <a:r>
              <a:rPr lang="en-US"/>
              <a:t/>
            </a:r>
          </a:p>
          <a:p>
            <a:r>
              <a:rPr lang="en-US"/>
              <a:t>Our emotional reactions are the only thing we can control in communication, so start by managing your own emotions. Identify and label how you're feeling, then try to reframe them with a growth-oriented mindset.</a:t>
            </a:r>
          </a:p>
          <a:p>
            <a:r>
              <a:rPr lang="en-US"/>
              <a:t/>
            </a:r>
          </a:p>
          <a:p>
            <a:r>
              <a:rPr lang="en-US"/>
              <a:t>While we can prepare for their emotional reaction, we can't control it. We can, however, consider the emotional impact of the situation and reflect on the emotions driving their behavior to better understand their perspective.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Bienvenue à Discussions Difficiles, un micro-apprentissage sur la manière de gérer les conversations ou discussions difficiles.</a:t>
            </a:r>
          </a:p>
          <a:p>
            <a:r>
              <a:rPr lang="en-US"/>
              <a:t/>
            </a:r>
          </a:p>
          <a:p>
            <a:r>
              <a:rPr lang="en-US"/>
              <a:t>J'utiliserai ce PowerPoint comme support visuel tout au long de la présentation et je couvrirai le contenu en anglais d'abord, puis en français.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0.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Prenons maintenant le temps d'examiner l'aspect émotionnel de cette situation. N'oubliez pas que les émotions sont des informations.</a:t>
            </a:r>
          </a:p>
          <a:p>
            <a:r>
              <a:rPr lang="en-US"/>
              <a:t/>
            </a:r>
          </a:p>
          <a:p>
            <a:r>
              <a:rPr lang="en-US"/>
              <a:t>Nos réactions émotionnelles sont la seule chose que nous pouvons contrôler dans la communication, alors commençant en gérer vos propres émotions. Identifiez et nommez ce que vous ressentez, puis essayez de le recadrer en adoptant un état d'esprit orienté vers la croissance.</a:t>
            </a:r>
          </a:p>
          <a:p>
            <a:r>
              <a:rPr lang="en-US"/>
              <a:t/>
            </a:r>
          </a:p>
          <a:p>
            <a:r>
              <a:rPr lang="en-US"/>
              <a:t>Bien que nous puissions nous préparer à leur réaction émotionnelle, nous ne pouvons pas la contrôler. Nous pouvons toutefois prendre en compte l'impact émotionnel de la situation et réfléchir aux émotions qui motivent leur comportement afin de mieux comprendre leur point de vue.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1.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Now, let's identify the goal of the conversation. </a:t>
            </a:r>
          </a:p>
          <a:p>
            <a:r>
              <a:rPr lang="en-US"/>
              <a:t/>
            </a:r>
          </a:p>
          <a:p>
            <a:r>
              <a:rPr lang="en-US"/>
              <a:t>You'll want to define it, clarify what the desired outcome would be and potential negotiation, and then consider those consequences. </a:t>
            </a:r>
          </a:p>
          <a:p>
            <a:r>
              <a:rPr lang="en-US"/>
              <a:t/>
            </a:r>
          </a:p>
          <a:p>
            <a:r>
              <a:rPr lang="en-US"/>
              <a:t>When considering Mark, we might have the following goal: </a:t>
            </a:r>
          </a:p>
          <a:p>
            <a:r>
              <a:rPr lang="en-US"/>
              <a:t/>
            </a:r>
          </a:p>
          <a:p>
            <a:r>
              <a:rPr lang="en-US"/>
              <a:t>Ex.  My goal for my conversation with Mark is to work together to deduce the cause of stress and reduce the impact on the team through clear communication of needs.</a:t>
            </a:r>
          </a:p>
          <a:p>
            <a:r>
              <a:rPr lang="en-US"/>
              <a:t/>
            </a:r>
          </a:p>
          <a:p>
            <a:r>
              <a:rPr lang="en-US"/>
              <a:t>Now that we've identified the objective or goal, we can start to plan our conversation and approach.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2.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DITES - Maintenant, identifions l'objectif de la conversation.</a:t>
            </a:r>
          </a:p>
          <a:p>
            <a:r>
              <a:rPr lang="en-US"/>
              <a:t/>
            </a:r>
          </a:p>
          <a:p>
            <a:r>
              <a:rPr lang="en-US"/>
              <a:t>Vous devez le définir, clarifier le résultat souhaité et la négociation potentielle, puis envisager les conséquences.</a:t>
            </a:r>
          </a:p>
          <a:p>
            <a:r>
              <a:rPr lang="en-US"/>
              <a:t/>
            </a:r>
          </a:p>
          <a:p>
            <a:r>
              <a:rPr lang="en-US"/>
              <a:t>En ce qui concerne Mark, nous pourrions avoir l'objectif suivant :</a:t>
            </a:r>
          </a:p>
          <a:p>
            <a:r>
              <a:rPr lang="en-US"/>
              <a:t/>
            </a:r>
          </a:p>
          <a:p>
            <a:r>
              <a:rPr lang="en-US"/>
              <a:t>Ex. L'objectif de ma conversation avec Marc est de travailler ensemble pour déduire la cause du stress et réduire l'impact sur l'équipe grâce à une communication claire des besoins.</a:t>
            </a:r>
          </a:p>
          <a:p>
            <a:r>
              <a:rPr lang="en-US"/>
              <a:t/>
            </a:r>
          </a:p>
          <a:p>
            <a:r>
              <a:rPr lang="en-US"/>
              <a:t>Maintenant que nous avons identifié l'objectif ou le but, nous pouvons commencer à planifier notre conversation et notre stratégie.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3.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a:t>
            </a:r>
          </a:p>
          <a:p>
            <a:r>
              <a:rPr lang="en-US"/>
              <a:t>Consider the following when planning:</a:t>
            </a:r>
          </a:p>
          <a:p>
            <a:r>
              <a:rPr lang="en-US"/>
              <a:t/>
            </a:r>
          </a:p>
          <a:p>
            <a:r>
              <a:rPr lang="en-US"/>
              <a:t>Schedule the meeting at the right time and duration</a:t>
            </a:r>
          </a:p>
          <a:p>
            <a:r>
              <a:rPr lang="en-US"/>
              <a:t>Outline the conversation structure</a:t>
            </a:r>
          </a:p>
          <a:p>
            <a:r>
              <a:rPr lang="en-US"/>
              <a:t>Present facts neutrally and ask for their perspective</a:t>
            </a:r>
          </a:p>
          <a:p>
            <a:r>
              <a:rPr lang="en-US"/>
              <a:t>Listen more than speak</a:t>
            </a:r>
          </a:p>
          <a:p>
            <a:r>
              <a:rPr lang="en-US"/>
              <a:t>Engage and repeat key points for clarity</a:t>
            </a:r>
          </a:p>
          <a:p>
            <a:r>
              <a:rPr lang="en-US"/>
              <a:t>Share your feelings and show compassion for theirs</a:t>
            </a:r>
          </a:p>
          <a:p>
            <a:r>
              <a:rPr lang="en-US"/>
              <a:t>Collaborate on a solution, next steps, and success measures</a:t>
            </a:r>
          </a:p>
          <a:p>
            <a:r>
              <a:rPr lang="en-US"/>
              <a:t>Plan the conversation</a:t>
            </a:r>
          </a:p>
          <a:p>
            <a:r>
              <a:rPr lang="en-US"/>
              <a:t>Apply what you know now to have a productive and insightful discussion to reach your goal</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4.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a:t>
            </a:r>
          </a:p>
          <a:p>
            <a:r>
              <a:rPr lang="en-US"/>
              <a:t/>
            </a:r>
          </a:p>
          <a:p>
            <a:r>
              <a:rPr lang="en-US"/>
              <a:t>Tenez compte des éléments suivants lors de la planification :</a:t>
            </a:r>
          </a:p>
          <a:p>
            <a:r>
              <a:rPr lang="en-US"/>
              <a:t/>
            </a:r>
          </a:p>
          <a:p>
            <a:r>
              <a:rPr lang="en-US"/>
              <a:t>Fixer la réunion au bon moment et à la bonne durée</a:t>
            </a:r>
          </a:p>
          <a:p>
            <a:r>
              <a:rPr lang="en-US"/>
              <a:t/>
            </a:r>
          </a:p>
          <a:p>
            <a:r>
              <a:rPr lang="en-US"/>
              <a:t>Définir la structure de la conversation</a:t>
            </a:r>
          </a:p>
          <a:p>
            <a:r>
              <a:rPr lang="en-US"/>
              <a:t/>
            </a:r>
          </a:p>
          <a:p>
            <a:r>
              <a:rPr lang="en-US"/>
              <a:t>Présenter les faits de manière neutre et demander le point de vue de la personne concernée</a:t>
            </a:r>
          </a:p>
          <a:p>
            <a:r>
              <a:rPr lang="en-US"/>
              <a:t/>
            </a:r>
          </a:p>
          <a:p>
            <a:r>
              <a:rPr lang="en-US"/>
              <a:t>Écouter plus que parler</a:t>
            </a:r>
          </a:p>
          <a:p>
            <a:r>
              <a:rPr lang="en-US"/>
              <a:t/>
            </a:r>
          </a:p>
          <a:p>
            <a:r>
              <a:rPr lang="en-US"/>
              <a:t>S'engager et répéter les points clés pour plus de clarté</a:t>
            </a:r>
          </a:p>
          <a:p>
            <a:r>
              <a:rPr lang="en-US"/>
              <a:t/>
            </a:r>
          </a:p>
          <a:p>
            <a:r>
              <a:rPr lang="en-US"/>
              <a:t>Faites part de vos sentiments et montrez de la compassion pour les leurs</a:t>
            </a:r>
          </a:p>
          <a:p>
            <a:r>
              <a:rPr lang="en-US"/>
              <a:t/>
            </a:r>
          </a:p>
          <a:p>
            <a:r>
              <a:rPr lang="en-US"/>
              <a:t>Collaborez à une solution, aux prochaines étapes et aux mesures de réussite</a:t>
            </a:r>
          </a:p>
          <a:p>
            <a:r>
              <a:rPr lang="en-US"/>
              <a:t/>
            </a:r>
          </a:p>
          <a:p>
            <a:r>
              <a:rPr lang="en-US"/>
              <a:t>Planifier la conversation</a:t>
            </a:r>
          </a:p>
          <a:p>
            <a:r>
              <a:rPr lang="en-US"/>
              <a:t/>
            </a:r>
          </a:p>
          <a:p>
            <a:r>
              <a:rPr lang="en-US"/>
              <a:t>Appliquez ce que vous savez maintenant pour avoir une discussion productive et perspicace afin d'atteindre votre objectif</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5.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Let's conclude with a mini exercise. </a:t>
            </a:r>
          </a:p>
          <a:p>
            <a:r>
              <a:rPr lang="en-US"/>
              <a:t/>
            </a:r>
          </a:p>
          <a:p>
            <a:r>
              <a:rPr lang="en-US"/>
              <a:t>Take a minute to consider the circumstance with Mark once more. </a:t>
            </a:r>
          </a:p>
          <a:p>
            <a:r>
              <a:rPr lang="en-US"/>
              <a:t>Think of what opening line you would use to start the conversation. </a:t>
            </a:r>
          </a:p>
          <a:p>
            <a:r>
              <a:rPr lang="en-US"/>
              <a:t>Share this opening line with the group.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6.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Dites - Concluons par un mini exercice.</a:t>
            </a:r>
          </a:p>
          <a:p>
            <a:r>
              <a:rPr lang="en-US"/>
              <a:t/>
            </a:r>
          </a:p>
          <a:p>
            <a:r>
              <a:rPr lang="en-US"/>
              <a:t>Prenez une minute pour reconsidérer la situation avec Marc.</a:t>
            </a:r>
          </a:p>
          <a:p>
            <a:r>
              <a:rPr lang="en-US"/>
              <a:t/>
            </a:r>
          </a:p>
          <a:p>
            <a:r>
              <a:rPr lang="en-US"/>
              <a:t>Réfléchissez à la phrase d'introduction que vous utiliseriez pour entamer la conversation.</a:t>
            </a:r>
          </a:p>
          <a:p>
            <a:r>
              <a:rPr lang="en-US"/>
              <a:t/>
            </a:r>
          </a:p>
          <a:p>
            <a:r>
              <a:rPr lang="en-US"/>
              <a:t>Partagez cette phrase d'ouverture avec le groupe.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7.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Key Takeaways: </a:t>
            </a:r>
          </a:p>
          <a:p>
            <a:r>
              <a:rPr lang="en-US"/>
              <a:t/>
            </a:r>
          </a:p>
          <a:p>
            <a:r>
              <a:rPr lang="en-US"/>
              <a:t>1. Choose the right time and place for the discussion</a:t>
            </a:r>
          </a:p>
          <a:p>
            <a:r>
              <a:rPr lang="en-US"/>
              <a:t>2. Manage your own stress and emotions, make sure you are in the right state of mind</a:t>
            </a:r>
          </a:p>
          <a:p>
            <a:r>
              <a:rPr lang="en-US"/>
              <a:t>3. Gather information and assess it before the conversation</a:t>
            </a:r>
          </a:p>
          <a:p>
            <a:r>
              <a:rPr lang="en-US"/>
              <a:t>4. Consider their perspective </a:t>
            </a:r>
          </a:p>
          <a:p>
            <a:r>
              <a:rPr lang="en-US"/>
              <a:t>5. Plan and rehearse the conversation or key points</a:t>
            </a:r>
          </a:p>
          <a:p>
            <a:r>
              <a:rPr lang="en-US"/>
              <a:t>6. Solution Oriented/Growth Mindset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28.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Principaux enseignements</a:t>
            </a:r>
          </a:p>
          <a:p>
            <a:r>
              <a:rPr lang="en-US"/>
              <a:t/>
            </a:r>
          </a:p>
          <a:p>
            <a:r>
              <a:rPr lang="en-US"/>
              <a:t>Choisir le bon moment et le bon endroit</a:t>
            </a:r>
          </a:p>
          <a:p>
            <a:r>
              <a:rPr lang="en-US"/>
              <a:t>Gérer son propre stress et ses émotions</a:t>
            </a:r>
          </a:p>
          <a:p>
            <a:r>
              <a:rPr lang="en-US"/>
              <a:t>Évaluer les faits recueillir au préalable</a:t>
            </a:r>
          </a:p>
          <a:p>
            <a:r>
              <a:rPr lang="en-US"/>
              <a:t>Prendre en compte le point de vue de l'autre personne</a:t>
            </a:r>
          </a:p>
          <a:p>
            <a:r>
              <a:rPr lang="en-US"/>
              <a:t>Planifier et répéter la conversation</a:t>
            </a:r>
          </a:p>
          <a:p>
            <a:r>
              <a:rPr lang="en-US"/>
              <a:t>Orienté vers les solutions / mentalité de progression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3.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The Learning Objectives today are to take a moment to identify an emotion, why we might need to have a difficult conversation. Then we'll analyze a scenario from a practical and emotional level, because that's important. </a:t>
            </a:r>
          </a:p>
          <a:p>
            <a:r>
              <a:rPr lang="en-US"/>
              <a:t/>
            </a:r>
          </a:p>
          <a:p>
            <a:r>
              <a:rPr lang="en-US"/>
              <a:t>Next, we'll identify a goal and make a plan for the conversation. Please have a pen and paper ready for notes and a small exercise at the end.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4.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Les objectifs d'apprentissage d'aujourd'hui sont d'identifier une émotion, la raison pour laquelle nous pourrions avoir besoin d'une conversation difficile. Ensuite, nous analyserons un scénario d'un point de vue pratique et émotionnel, parce que c'est important.</a:t>
            </a:r>
          </a:p>
          <a:p>
            <a:r>
              <a:rPr lang="en-US"/>
              <a:t/>
            </a:r>
          </a:p>
          <a:p>
            <a:r>
              <a:rPr lang="en-US"/>
              <a:t>Enfin, nous identifierons un objectif et élaborerons un plan pour la conversation. Préparez un stylo et du papier pour prendre des notes et faire un petit exercice à la fin.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5.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We need to talk. </a:t>
            </a:r>
          </a:p>
          <a:p>
            <a:r>
              <a:rPr lang="en-US"/>
              <a:t/>
            </a:r>
          </a:p>
          <a:p>
            <a:r>
              <a:rPr lang="en-US"/>
              <a:t>What do you feel when you hear this?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6.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Il faut qu'on parle.</a:t>
            </a:r>
          </a:p>
          <a:p>
            <a:r>
              <a:rPr lang="en-US"/>
              <a:t/>
            </a:r>
          </a:p>
          <a:p>
            <a:r>
              <a:rPr lang="en-US"/>
              <a:t>Que ressentez-vous lorsque vous entendez cela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7.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More importantly...</a:t>
            </a:r>
          </a:p>
          <a:p>
            <a:r>
              <a:rPr lang="en-US"/>
              <a:t>How do you know what you are feeling?</a:t>
            </a:r>
          </a:p>
          <a:p>
            <a:r>
              <a:rPr lang="en-US"/>
              <a:t/>
            </a:r>
          </a:p>
          <a:p>
            <a:r>
              <a:rPr lang="en-US"/>
              <a:t>Let's do a quick exercise</a:t>
            </a:r>
          </a:p>
          <a:p>
            <a:r>
              <a:rPr lang="en-US"/>
              <a:t/>
            </a:r>
          </a:p>
          <a:p>
            <a:r>
              <a:rPr lang="en-US"/>
              <a:t>Take a moment to do the following:</a:t>
            </a:r>
          </a:p>
          <a:p>
            <a:r>
              <a:rPr lang="en-US"/>
              <a:t>Close your eyes and take a deep breath </a:t>
            </a:r>
          </a:p>
          <a:p>
            <a:r>
              <a:rPr lang="en-US"/>
              <a:t>Think about the line "We need to talk."</a:t>
            </a:r>
          </a:p>
          <a:p>
            <a:r>
              <a:rPr lang="en-US"/>
              <a:t>Focus on the sensations in your body</a:t>
            </a:r>
          </a:p>
          <a:p>
            <a:r>
              <a:rPr lang="en-US"/>
              <a:t>List one of the physical sensations in your body</a:t>
            </a:r>
          </a:p>
          <a:p>
            <a:r>
              <a:rPr lang="en-US"/>
              <a:t/>
            </a:r>
          </a:p>
          <a:p>
            <a:r>
              <a:rPr lang="en-US"/>
              <a:t>If you can, name one emotion that you would identify with this sensation.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8.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DIRE - Plus important encore...</a:t>
            </a:r>
          </a:p>
          <a:p>
            <a:r>
              <a:rPr lang="en-US"/>
              <a:t/>
            </a:r>
          </a:p>
          <a:p>
            <a:r>
              <a:rPr lang="en-US"/>
              <a:t>Comment savez-vous ce que vous ressentez ?</a:t>
            </a:r>
          </a:p>
          <a:p>
            <a:r>
              <a:rPr lang="en-US"/>
              <a:t/>
            </a:r>
          </a:p>
          <a:p>
            <a:r>
              <a:rPr lang="en-US"/>
              <a:t>Faites un petit exercice</a:t>
            </a:r>
          </a:p>
          <a:p>
            <a:r>
              <a:rPr lang="en-US"/>
              <a:t/>
            </a:r>
          </a:p>
          <a:p>
            <a:r>
              <a:rPr lang="en-US"/>
              <a:t>Prends un moment pour faire ce qui suit :</a:t>
            </a:r>
          </a:p>
          <a:p>
            <a:r>
              <a:rPr lang="en-US"/>
              <a:t/>
            </a:r>
          </a:p>
          <a:p>
            <a:r>
              <a:rPr lang="en-US"/>
              <a:t>Fermez les yeux et respirez profondément</a:t>
            </a:r>
          </a:p>
          <a:p>
            <a:r>
              <a:rPr lang="en-US"/>
              <a:t/>
            </a:r>
          </a:p>
          <a:p>
            <a:r>
              <a:rPr lang="en-US"/>
              <a:t>Pensez à la phrase « Il faut qu'on parle ».</a:t>
            </a:r>
          </a:p>
          <a:p>
            <a:r>
              <a:rPr lang="en-US"/>
              <a:t/>
            </a:r>
          </a:p>
          <a:p>
            <a:r>
              <a:rPr lang="en-US"/>
              <a:t>Concentre-toi sur les sensations que tu ressens dans ton corps</a:t>
            </a:r>
          </a:p>
          <a:p>
            <a:r>
              <a:rPr lang="en-US"/>
              <a:t/>
            </a:r>
          </a:p>
          <a:p>
            <a:r>
              <a:rPr lang="en-US"/>
              <a:t>Citez une des sensations physiques de votre corps</a:t>
            </a:r>
          </a:p>
          <a:p>
            <a:r>
              <a:rPr lang="en-US"/>
              <a:t/>
            </a:r>
          </a:p>
          <a:p>
            <a:r>
              <a:rPr lang="en-US"/>
              <a:t>Si possible, nommez une émotion que vous identifiez à cette sensation.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notesSlides/notesSlide9.xml><?xml version="1.0" encoding="utf-8"?>
<p:notes xmlns:p="http://schemas.openxmlformats.org/presentationml/2006/main">
  <p:cSld>
    <p:spTree xmlns:a="http://schemas.openxmlformats.org/drawingml/2006/main"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SAY - So, Why did we just do that? </a:t>
            </a:r>
          </a:p>
          <a:p>
            <a:r>
              <a:rPr lang="en-US"/>
              <a:t/>
            </a:r>
          </a:p>
          <a:p>
            <a:r>
              <a:rPr lang="en-US"/>
              <a:t>When approaching a difficult conversation, it's not only important to think about how you will approach a topic (the when, where and how) but also to be aware of your own emotions throughout the process. This will in turn allow you to approach a situation with empathy and compassion.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23.png" Type="http://schemas.openxmlformats.org/officeDocument/2006/relationships/image"/><Relationship Id="rId4" Target="../media/image24.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25.png" Type="http://schemas.openxmlformats.org/officeDocument/2006/relationships/image"/><Relationship Id="rId4" Target="../media/image26.svg" Type="http://schemas.openxmlformats.org/officeDocument/2006/relationships/image"/><Relationship Id="rId5" Target="../media/image27.png" Type="http://schemas.openxmlformats.org/officeDocument/2006/relationships/image"/><Relationship Id="rId6" Target="../media/image28.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25.png" Type="http://schemas.openxmlformats.org/officeDocument/2006/relationships/image"/><Relationship Id="rId4" Target="../media/image26.svg" Type="http://schemas.openxmlformats.org/officeDocument/2006/relationships/image"/><Relationship Id="rId5" Target="../media/image27.png" Type="http://schemas.openxmlformats.org/officeDocument/2006/relationships/image"/><Relationship Id="rId6" Target="../media/image28.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29.png" Type="http://schemas.openxmlformats.org/officeDocument/2006/relationships/image"/><Relationship Id="rId4" Target="../media/image30.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29.png" Type="http://schemas.openxmlformats.org/officeDocument/2006/relationships/image"/><Relationship Id="rId4" Target="../media/image30.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31.png" Type="http://schemas.openxmlformats.org/officeDocument/2006/relationships/image"/><Relationship Id="rId4" Target="../media/image32.svg" Type="http://schemas.openxmlformats.org/officeDocument/2006/relationships/image"/><Relationship Id="rId5" Target="../media/image33.png" Type="http://schemas.openxmlformats.org/officeDocument/2006/relationships/image"/><Relationship Id="rId6" Target="../media/image34.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31.png" Type="http://schemas.openxmlformats.org/officeDocument/2006/relationships/image"/><Relationship Id="rId4" Target="../media/image32.svg" Type="http://schemas.openxmlformats.org/officeDocument/2006/relationships/image"/><Relationship Id="rId5" Target="../media/image33.png" Type="http://schemas.openxmlformats.org/officeDocument/2006/relationships/image"/><Relationship Id="rId6" Target="../media/image34.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31.png" Type="http://schemas.openxmlformats.org/officeDocument/2006/relationships/image"/><Relationship Id="rId4" Target="../media/image32.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 Id="rId3" Target="../media/image31.png" Type="http://schemas.openxmlformats.org/officeDocument/2006/relationships/image"/><Relationship Id="rId4" Target="../media/image32.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35.png" Type="http://schemas.openxmlformats.org/officeDocument/2006/relationships/image"/><Relationship Id="rId4" Target="../media/image36.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35.png" Type="http://schemas.openxmlformats.org/officeDocument/2006/relationships/image"/><Relationship Id="rId4" Target="../media/image36.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 Id="rId3" Target="../media/image37.png" Type="http://schemas.openxmlformats.org/officeDocument/2006/relationships/image"/><Relationship Id="rId4" Target="../media/image38.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37.png" Type="http://schemas.openxmlformats.org/officeDocument/2006/relationships/image"/><Relationship Id="rId4" Target="../media/image38.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39.png" Type="http://schemas.openxmlformats.org/officeDocument/2006/relationships/image"/><Relationship Id="rId4" Target="../media/image40.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 Id="rId3" Target="../media/image39.png" Type="http://schemas.openxmlformats.org/officeDocument/2006/relationships/image"/><Relationship Id="rId4" Target="../media/image40.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5.xml" Type="http://schemas.openxmlformats.org/officeDocument/2006/relationships/notesSlide"/><Relationship Id="rId3" Target="../media/image41.png" Type="http://schemas.openxmlformats.org/officeDocument/2006/relationships/image"/><Relationship Id="rId4" Target="../media/image42.sv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6.xml" Type="http://schemas.openxmlformats.org/officeDocument/2006/relationships/notesSlide"/><Relationship Id="rId3" Target="../media/image41.png" Type="http://schemas.openxmlformats.org/officeDocument/2006/relationships/image"/><Relationship Id="rId4" Target="../media/image42.sv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2.svg" Type="http://schemas.openxmlformats.org/officeDocument/2006/relationships/image"/><Relationship Id="rId11" Target="../media/image13.png" Type="http://schemas.openxmlformats.org/officeDocument/2006/relationships/image"/><Relationship Id="rId12" Target="../media/image14.svg" Type="http://schemas.openxmlformats.org/officeDocument/2006/relationships/image"/><Relationship Id="rId13" Target="../media/image15.png" Type="http://schemas.openxmlformats.org/officeDocument/2006/relationships/image"/><Relationship Id="rId14" Target="../media/image16.svg" Type="http://schemas.openxmlformats.org/officeDocument/2006/relationships/image"/><Relationship Id="rId15" Target="../media/image17.png" Type="http://schemas.openxmlformats.org/officeDocument/2006/relationships/image"/><Relationship Id="rId16" Target="../media/image18.svg" Type="http://schemas.openxmlformats.org/officeDocument/2006/relationships/image"/><Relationship Id="rId17" Target="../media/image19.png" Type="http://schemas.openxmlformats.org/officeDocument/2006/relationships/image"/><Relationship Id="rId18" Target="../media/image20.svg" Type="http://schemas.openxmlformats.org/officeDocument/2006/relationships/image"/><Relationship Id="rId2" Target="../notesSlides/notesSlide3.xml" Type="http://schemas.openxmlformats.org/officeDocument/2006/relationships/notesSlide"/><Relationship Id="rId3" Target="../media/image5.png" Type="http://schemas.openxmlformats.org/officeDocument/2006/relationships/image"/><Relationship Id="rId4" Target="../media/image6.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9.png" Type="http://schemas.openxmlformats.org/officeDocument/2006/relationships/image"/><Relationship Id="rId8" Target="../media/image10.svg" Type="http://schemas.openxmlformats.org/officeDocument/2006/relationships/image"/><Relationship Id="rId9" Target="../media/image1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2.svg" Type="http://schemas.openxmlformats.org/officeDocument/2006/relationships/image"/><Relationship Id="rId11" Target="../media/image13.png" Type="http://schemas.openxmlformats.org/officeDocument/2006/relationships/image"/><Relationship Id="rId12" Target="../media/image14.svg" Type="http://schemas.openxmlformats.org/officeDocument/2006/relationships/image"/><Relationship Id="rId13" Target="../media/image15.png" Type="http://schemas.openxmlformats.org/officeDocument/2006/relationships/image"/><Relationship Id="rId14" Target="../media/image16.svg" Type="http://schemas.openxmlformats.org/officeDocument/2006/relationships/image"/><Relationship Id="rId15" Target="../media/image17.png" Type="http://schemas.openxmlformats.org/officeDocument/2006/relationships/image"/><Relationship Id="rId16" Target="../media/image18.svg" Type="http://schemas.openxmlformats.org/officeDocument/2006/relationships/image"/><Relationship Id="rId17" Target="../media/image19.png" Type="http://schemas.openxmlformats.org/officeDocument/2006/relationships/image"/><Relationship Id="rId18" Target="../media/image20.svg" Type="http://schemas.openxmlformats.org/officeDocument/2006/relationships/image"/><Relationship Id="rId2" Target="../notesSlides/notesSlide4.xml" Type="http://schemas.openxmlformats.org/officeDocument/2006/relationships/notesSlide"/><Relationship Id="rId3" Target="../media/image5.png" Type="http://schemas.openxmlformats.org/officeDocument/2006/relationships/image"/><Relationship Id="rId4" Target="../media/image6.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9.png" Type="http://schemas.openxmlformats.org/officeDocument/2006/relationships/image"/><Relationship Id="rId8" Target="../media/image10.svg" Type="http://schemas.openxmlformats.org/officeDocument/2006/relationships/image"/><Relationship Id="rId9" Target="../media/image1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21.png" Type="http://schemas.openxmlformats.org/officeDocument/2006/relationships/image"/><Relationship Id="rId4" Target="../media/image22.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21.png" Type="http://schemas.openxmlformats.org/officeDocument/2006/relationships/image"/><Relationship Id="rId4" Target="../media/image22.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23.png" Type="http://schemas.openxmlformats.org/officeDocument/2006/relationships/image"/><Relationship Id="rId4" Target="../media/image24.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sp>
        <p:nvSpPr>
          <p:cNvPr name="AutoShape 2" id="2"/>
          <p:cNvSpPr/>
          <p:nvPr/>
        </p:nvSpPr>
        <p:spPr>
          <a:xfrm rot="0">
            <a:off x="0" y="8543305"/>
            <a:ext cx="18288000" cy="1743695"/>
          </a:xfrm>
          <a:prstGeom prst="rect">
            <a:avLst/>
          </a:prstGeom>
          <a:solidFill>
            <a:srgbClr val="BECCF1"/>
          </a:solidFill>
        </p:spPr>
      </p:sp>
      <p:sp>
        <p:nvSpPr>
          <p:cNvPr name="Freeform 3" id="3"/>
          <p:cNvSpPr/>
          <p:nvPr/>
        </p:nvSpPr>
        <p:spPr>
          <a:xfrm flipH="false" flipV="false" rot="0">
            <a:off x="9384384" y="2513863"/>
            <a:ext cx="7874916" cy="6901290"/>
          </a:xfrm>
          <a:custGeom>
            <a:avLst/>
            <a:gdLst/>
            <a:ahLst/>
            <a:cxnLst/>
            <a:rect r="r" b="b" t="t" l="l"/>
            <a:pathLst>
              <a:path h="6901290" w="7874916">
                <a:moveTo>
                  <a:pt x="0" y="0"/>
                </a:moveTo>
                <a:lnTo>
                  <a:pt x="7874916" y="0"/>
                </a:lnTo>
                <a:lnTo>
                  <a:pt x="7874916" y="6901290"/>
                </a:lnTo>
                <a:lnTo>
                  <a:pt x="0" y="690129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028700"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5" id="5"/>
          <p:cNvGrpSpPr/>
          <p:nvPr/>
        </p:nvGrpSpPr>
        <p:grpSpPr>
          <a:xfrm rot="0">
            <a:off x="1028700" y="2268988"/>
            <a:ext cx="7642804" cy="4593994"/>
            <a:chOff x="0" y="0"/>
            <a:chExt cx="10190406" cy="6125325"/>
          </a:xfrm>
        </p:grpSpPr>
        <p:sp>
          <p:nvSpPr>
            <p:cNvPr name="TextBox 6" id="6"/>
            <p:cNvSpPr txBox="true"/>
            <p:nvPr/>
          </p:nvSpPr>
          <p:spPr>
            <a:xfrm rot="0">
              <a:off x="0" y="247650"/>
              <a:ext cx="10190406" cy="4781550"/>
            </a:xfrm>
            <a:prstGeom prst="rect">
              <a:avLst/>
            </a:prstGeom>
          </p:spPr>
          <p:txBody>
            <a:bodyPr anchor="t" rtlCol="false" tIns="0" lIns="0" bIns="0" rIns="0">
              <a:spAutoFit/>
            </a:bodyPr>
            <a:lstStyle/>
            <a:p>
              <a:pPr algn="l">
                <a:lnSpc>
                  <a:spcPts val="13500"/>
                </a:lnSpc>
              </a:pPr>
              <a:r>
                <a:rPr lang="en-US" sz="13500">
                  <a:solidFill>
                    <a:srgbClr val="27407E"/>
                  </a:solidFill>
                  <a:latin typeface="Calistoga"/>
                  <a:ea typeface="Calistoga"/>
                  <a:cs typeface="Calistoga"/>
                  <a:sym typeface="Calistoga"/>
                </a:rPr>
                <a:t>Tough Talks</a:t>
              </a:r>
            </a:p>
          </p:txBody>
        </p:sp>
        <p:sp>
          <p:nvSpPr>
            <p:cNvPr name="TextBox 7" id="7"/>
            <p:cNvSpPr txBox="true"/>
            <p:nvPr/>
          </p:nvSpPr>
          <p:spPr>
            <a:xfrm rot="0">
              <a:off x="0" y="5531600"/>
              <a:ext cx="8844905" cy="593725"/>
            </a:xfrm>
            <a:prstGeom prst="rect">
              <a:avLst/>
            </a:prstGeom>
          </p:spPr>
          <p:txBody>
            <a:bodyPr anchor="t" rtlCol="false" tIns="0" lIns="0" bIns="0" rIns="0">
              <a:spAutoFit/>
            </a:bodyPr>
            <a:lstStyle/>
            <a:p>
              <a:pPr algn="l">
                <a:lnSpc>
                  <a:spcPts val="3480"/>
                </a:lnSpc>
              </a:pPr>
              <a:r>
                <a:rPr lang="en-US" sz="2900">
                  <a:solidFill>
                    <a:srgbClr val="27407E"/>
                  </a:solidFill>
                  <a:latin typeface="Public Sans"/>
                  <a:ea typeface="Public Sans"/>
                  <a:cs typeface="Public Sans"/>
                  <a:sym typeface="Public Sans"/>
                </a:rPr>
                <a:t>How to handle difficult conversations</a:t>
              </a:r>
            </a:p>
          </p:txBody>
        </p:sp>
      </p:gr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AutoShape 2" id="2"/>
          <p:cNvSpPr/>
          <p:nvPr/>
        </p:nvSpPr>
        <p:spPr>
          <a:xfrm rot="0">
            <a:off x="0" y="8543305"/>
            <a:ext cx="18288000" cy="1743695"/>
          </a:xfrm>
          <a:prstGeom prst="rect">
            <a:avLst/>
          </a:prstGeom>
          <a:solidFill>
            <a:srgbClr val="00BFA8"/>
          </a:solidFill>
        </p:spPr>
      </p:sp>
      <p:sp>
        <p:nvSpPr>
          <p:cNvPr name="Freeform 3" id="3"/>
          <p:cNvSpPr/>
          <p:nvPr/>
        </p:nvSpPr>
        <p:spPr>
          <a:xfrm flipH="false" flipV="false" rot="0">
            <a:off x="8826384" y="4014560"/>
            <a:ext cx="8432916" cy="5243740"/>
          </a:xfrm>
          <a:custGeom>
            <a:avLst/>
            <a:gdLst/>
            <a:ahLst/>
            <a:cxnLst/>
            <a:rect r="r" b="b" t="t" l="l"/>
            <a:pathLst>
              <a:path h="5243740" w="8432916">
                <a:moveTo>
                  <a:pt x="0" y="0"/>
                </a:moveTo>
                <a:lnTo>
                  <a:pt x="8432916" y="0"/>
                </a:lnTo>
                <a:lnTo>
                  <a:pt x="8432916" y="5243740"/>
                </a:lnTo>
                <a:lnTo>
                  <a:pt x="0" y="52437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1028700" y="942975"/>
            <a:ext cx="14969357"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Pourquoi avons-nous fait cela ? </a:t>
            </a:r>
          </a:p>
        </p:txBody>
      </p:sp>
      <p:sp>
        <p:nvSpPr>
          <p:cNvPr name="TextBox 6" id="6"/>
          <p:cNvSpPr txBox="true"/>
          <p:nvPr/>
        </p:nvSpPr>
        <p:spPr>
          <a:xfrm rot="0">
            <a:off x="1360543" y="2202740"/>
            <a:ext cx="8185357" cy="4790440"/>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IIl n'est pas seulement important de réfléchir :</a:t>
            </a:r>
          </a:p>
          <a:p>
            <a:pPr algn="l" marL="734059" indent="-367030" lvl="1">
              <a:lnSpc>
                <a:spcPts val="4759"/>
              </a:lnSpc>
              <a:buFont typeface="Arial"/>
              <a:buChar char="•"/>
            </a:pPr>
            <a:r>
              <a:rPr lang="en-US" b="true" sz="3399">
                <a:solidFill>
                  <a:srgbClr val="27407E"/>
                </a:solidFill>
                <a:latin typeface="Public Sans Bold"/>
                <a:ea typeface="Public Sans Bold"/>
                <a:cs typeface="Public Sans Bold"/>
                <a:sym typeface="Public Sans Bold"/>
              </a:rPr>
              <a:t>la façon dont vous allez aborder un sujet (le quand, le où et le comment)</a:t>
            </a:r>
          </a:p>
          <a:p>
            <a:pPr algn="l" marL="734059" indent="-367030" lvl="1">
              <a:lnSpc>
                <a:spcPts val="4759"/>
              </a:lnSpc>
              <a:buFont typeface="Arial"/>
              <a:buChar char="•"/>
            </a:pPr>
            <a:r>
              <a:rPr lang="en-US" b="true" sz="3399">
                <a:solidFill>
                  <a:srgbClr val="27407E"/>
                </a:solidFill>
                <a:latin typeface="Public Sans Bold"/>
                <a:ea typeface="Public Sans Bold"/>
                <a:cs typeface="Public Sans Bold"/>
                <a:sym typeface="Public Sans Bold"/>
              </a:rPr>
              <a:t>d'être conscient de ses propres émotions tout au long du processus.</a:t>
            </a:r>
          </a:p>
          <a:p>
            <a:pPr algn="l" marL="734059" indent="-367030" lvl="1">
              <a:lnSpc>
                <a:spcPts val="4759"/>
              </a:lnSpc>
              <a:buFont typeface="Arial"/>
              <a:buChar char="•"/>
            </a:pPr>
            <a:r>
              <a:rPr lang="en-US" b="true" sz="3399">
                <a:solidFill>
                  <a:srgbClr val="27407E"/>
                </a:solidFill>
                <a:latin typeface="Public Sans Bold"/>
                <a:ea typeface="Public Sans Bold"/>
                <a:cs typeface="Public Sans Bold"/>
                <a:sym typeface="Public Sans Bold"/>
              </a:rPr>
              <a:t>aborder une situation avec empathie et compassion.</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00BFA8"/>
        </a:solidFill>
      </p:bgPr>
    </p:bg>
    <p:spTree>
      <p:nvGrpSpPr>
        <p:cNvPr id="1" name=""/>
        <p:cNvGrpSpPr/>
        <p:nvPr/>
      </p:nvGrpSpPr>
      <p:grpSpPr>
        <a:xfrm>
          <a:off x="0" y="0"/>
          <a:ext cx="0" cy="0"/>
          <a:chOff x="0" y="0"/>
          <a:chExt cx="0" cy="0"/>
        </a:xfrm>
      </p:grpSpPr>
      <p:grpSp>
        <p:nvGrpSpPr>
          <p:cNvPr name="Group 2" id="2"/>
          <p:cNvGrpSpPr/>
          <p:nvPr/>
        </p:nvGrpSpPr>
        <p:grpSpPr>
          <a:xfrm rot="0">
            <a:off x="1028700" y="5104342"/>
            <a:ext cx="12611100" cy="1182158"/>
            <a:chOff x="0" y="0"/>
            <a:chExt cx="16814800" cy="1576210"/>
          </a:xfrm>
        </p:grpSpPr>
        <p:grpSp>
          <p:nvGrpSpPr>
            <p:cNvPr name="Group 3" id="3"/>
            <p:cNvGrpSpPr/>
            <p:nvPr/>
          </p:nvGrpSpPr>
          <p:grpSpPr>
            <a:xfrm rot="0">
              <a:off x="0" y="0"/>
              <a:ext cx="16814800" cy="1576210"/>
              <a:chOff x="0" y="0"/>
              <a:chExt cx="7335164" cy="687594"/>
            </a:xfrm>
          </p:grpSpPr>
          <p:sp>
            <p:nvSpPr>
              <p:cNvPr name="Freeform 4" id="4"/>
              <p:cNvSpPr/>
              <p:nvPr/>
            </p:nvSpPr>
            <p:spPr>
              <a:xfrm flipH="false" flipV="false" rot="0">
                <a:off x="0" y="0"/>
                <a:ext cx="7335165" cy="687594"/>
              </a:xfrm>
              <a:custGeom>
                <a:avLst/>
                <a:gdLst/>
                <a:ahLst/>
                <a:cxnLst/>
                <a:rect r="r" b="b" t="t" l="l"/>
                <a:pathLst>
                  <a:path h="687594" w="7335165">
                    <a:moveTo>
                      <a:pt x="7210704" y="687594"/>
                    </a:moveTo>
                    <a:lnTo>
                      <a:pt x="124460" y="687594"/>
                    </a:lnTo>
                    <a:cubicBezTo>
                      <a:pt x="55880" y="687594"/>
                      <a:pt x="0" y="631714"/>
                      <a:pt x="0" y="563134"/>
                    </a:cubicBezTo>
                    <a:lnTo>
                      <a:pt x="0" y="124460"/>
                    </a:lnTo>
                    <a:cubicBezTo>
                      <a:pt x="0" y="55880"/>
                      <a:pt x="55880" y="0"/>
                      <a:pt x="124460" y="0"/>
                    </a:cubicBezTo>
                    <a:lnTo>
                      <a:pt x="7210704" y="0"/>
                    </a:lnTo>
                    <a:cubicBezTo>
                      <a:pt x="7279284" y="0"/>
                      <a:pt x="7335165" y="55880"/>
                      <a:pt x="7335165" y="124460"/>
                    </a:cubicBezTo>
                    <a:lnTo>
                      <a:pt x="7335165" y="563134"/>
                    </a:lnTo>
                    <a:cubicBezTo>
                      <a:pt x="7335165" y="631714"/>
                      <a:pt x="7279284" y="687594"/>
                      <a:pt x="7210704" y="687594"/>
                    </a:cubicBezTo>
                    <a:close/>
                  </a:path>
                </a:pathLst>
              </a:custGeom>
              <a:solidFill>
                <a:srgbClr val="F6F6F6"/>
              </a:solidFill>
            </p:spPr>
          </p:sp>
        </p:grpSp>
        <p:sp>
          <p:nvSpPr>
            <p:cNvPr name="TextBox 5" id="5"/>
            <p:cNvSpPr txBox="true"/>
            <p:nvPr/>
          </p:nvSpPr>
          <p:spPr>
            <a:xfrm rot="0">
              <a:off x="1026400" y="324862"/>
              <a:ext cx="14762000" cy="761153"/>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Delivering difficult news or feedback</a:t>
              </a:r>
            </a:p>
          </p:txBody>
        </p:sp>
      </p:grpSp>
      <p:grpSp>
        <p:nvGrpSpPr>
          <p:cNvPr name="Group 6" id="6"/>
          <p:cNvGrpSpPr/>
          <p:nvPr/>
        </p:nvGrpSpPr>
        <p:grpSpPr>
          <a:xfrm rot="0">
            <a:off x="1028700" y="3618442"/>
            <a:ext cx="12611100" cy="1182158"/>
            <a:chOff x="0" y="0"/>
            <a:chExt cx="16814800" cy="1576210"/>
          </a:xfrm>
        </p:grpSpPr>
        <p:grpSp>
          <p:nvGrpSpPr>
            <p:cNvPr name="Group 7" id="7"/>
            <p:cNvGrpSpPr/>
            <p:nvPr/>
          </p:nvGrpSpPr>
          <p:grpSpPr>
            <a:xfrm rot="0">
              <a:off x="0" y="0"/>
              <a:ext cx="16814800" cy="1576210"/>
              <a:chOff x="0" y="0"/>
              <a:chExt cx="7335164" cy="687594"/>
            </a:xfrm>
          </p:grpSpPr>
          <p:sp>
            <p:nvSpPr>
              <p:cNvPr name="Freeform 8" id="8"/>
              <p:cNvSpPr/>
              <p:nvPr/>
            </p:nvSpPr>
            <p:spPr>
              <a:xfrm flipH="false" flipV="false" rot="0">
                <a:off x="0" y="0"/>
                <a:ext cx="7335165" cy="687594"/>
              </a:xfrm>
              <a:custGeom>
                <a:avLst/>
                <a:gdLst/>
                <a:ahLst/>
                <a:cxnLst/>
                <a:rect r="r" b="b" t="t" l="l"/>
                <a:pathLst>
                  <a:path h="687594" w="7335165">
                    <a:moveTo>
                      <a:pt x="7210704" y="687594"/>
                    </a:moveTo>
                    <a:lnTo>
                      <a:pt x="124460" y="687594"/>
                    </a:lnTo>
                    <a:cubicBezTo>
                      <a:pt x="55880" y="687594"/>
                      <a:pt x="0" y="631714"/>
                      <a:pt x="0" y="563134"/>
                    </a:cubicBezTo>
                    <a:lnTo>
                      <a:pt x="0" y="124460"/>
                    </a:lnTo>
                    <a:cubicBezTo>
                      <a:pt x="0" y="55880"/>
                      <a:pt x="55880" y="0"/>
                      <a:pt x="124460" y="0"/>
                    </a:cubicBezTo>
                    <a:lnTo>
                      <a:pt x="7210704" y="0"/>
                    </a:lnTo>
                    <a:cubicBezTo>
                      <a:pt x="7279284" y="0"/>
                      <a:pt x="7335165" y="55880"/>
                      <a:pt x="7335165" y="124460"/>
                    </a:cubicBezTo>
                    <a:lnTo>
                      <a:pt x="7335165" y="563134"/>
                    </a:lnTo>
                    <a:cubicBezTo>
                      <a:pt x="7335165" y="631714"/>
                      <a:pt x="7279284" y="687594"/>
                      <a:pt x="7210704" y="687594"/>
                    </a:cubicBezTo>
                    <a:close/>
                  </a:path>
                </a:pathLst>
              </a:custGeom>
              <a:solidFill>
                <a:srgbClr val="F6F6F6"/>
              </a:solidFill>
            </p:spPr>
          </p:sp>
        </p:grpSp>
        <p:sp>
          <p:nvSpPr>
            <p:cNvPr name="TextBox 9" id="9"/>
            <p:cNvSpPr txBox="true"/>
            <p:nvPr/>
          </p:nvSpPr>
          <p:spPr>
            <a:xfrm rot="0">
              <a:off x="1026400" y="330905"/>
              <a:ext cx="14762000" cy="761153"/>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Performance issues</a:t>
              </a:r>
            </a:p>
          </p:txBody>
        </p:sp>
      </p:grpSp>
      <p:grpSp>
        <p:nvGrpSpPr>
          <p:cNvPr name="Group 10" id="10"/>
          <p:cNvGrpSpPr/>
          <p:nvPr/>
        </p:nvGrpSpPr>
        <p:grpSpPr>
          <a:xfrm rot="0">
            <a:off x="1028700" y="6590242"/>
            <a:ext cx="12611100" cy="1182158"/>
            <a:chOff x="0" y="0"/>
            <a:chExt cx="16814800" cy="1576210"/>
          </a:xfrm>
        </p:grpSpPr>
        <p:grpSp>
          <p:nvGrpSpPr>
            <p:cNvPr name="Group 11" id="11"/>
            <p:cNvGrpSpPr/>
            <p:nvPr/>
          </p:nvGrpSpPr>
          <p:grpSpPr>
            <a:xfrm rot="0">
              <a:off x="0" y="0"/>
              <a:ext cx="16814800" cy="1576210"/>
              <a:chOff x="0" y="0"/>
              <a:chExt cx="7335164" cy="687594"/>
            </a:xfrm>
          </p:grpSpPr>
          <p:sp>
            <p:nvSpPr>
              <p:cNvPr name="Freeform 12" id="12"/>
              <p:cNvSpPr/>
              <p:nvPr/>
            </p:nvSpPr>
            <p:spPr>
              <a:xfrm flipH="false" flipV="false" rot="0">
                <a:off x="0" y="0"/>
                <a:ext cx="7335165" cy="687594"/>
              </a:xfrm>
              <a:custGeom>
                <a:avLst/>
                <a:gdLst/>
                <a:ahLst/>
                <a:cxnLst/>
                <a:rect r="r" b="b" t="t" l="l"/>
                <a:pathLst>
                  <a:path h="687594" w="7335165">
                    <a:moveTo>
                      <a:pt x="7210704" y="687594"/>
                    </a:moveTo>
                    <a:lnTo>
                      <a:pt x="124460" y="687594"/>
                    </a:lnTo>
                    <a:cubicBezTo>
                      <a:pt x="55880" y="687594"/>
                      <a:pt x="0" y="631714"/>
                      <a:pt x="0" y="563134"/>
                    </a:cubicBezTo>
                    <a:lnTo>
                      <a:pt x="0" y="124460"/>
                    </a:lnTo>
                    <a:cubicBezTo>
                      <a:pt x="0" y="55880"/>
                      <a:pt x="55880" y="0"/>
                      <a:pt x="124460" y="0"/>
                    </a:cubicBezTo>
                    <a:lnTo>
                      <a:pt x="7210704" y="0"/>
                    </a:lnTo>
                    <a:cubicBezTo>
                      <a:pt x="7279284" y="0"/>
                      <a:pt x="7335165" y="55880"/>
                      <a:pt x="7335165" y="124460"/>
                    </a:cubicBezTo>
                    <a:lnTo>
                      <a:pt x="7335165" y="563134"/>
                    </a:lnTo>
                    <a:cubicBezTo>
                      <a:pt x="7335165" y="631714"/>
                      <a:pt x="7279284" y="687594"/>
                      <a:pt x="7210704" y="687594"/>
                    </a:cubicBezTo>
                    <a:close/>
                  </a:path>
                </a:pathLst>
              </a:custGeom>
              <a:solidFill>
                <a:srgbClr val="F6F6F6"/>
              </a:solidFill>
            </p:spPr>
          </p:sp>
        </p:grpSp>
        <p:sp>
          <p:nvSpPr>
            <p:cNvPr name="TextBox 13" id="13"/>
            <p:cNvSpPr txBox="true"/>
            <p:nvPr/>
          </p:nvSpPr>
          <p:spPr>
            <a:xfrm rot="0">
              <a:off x="1026400" y="369428"/>
              <a:ext cx="14762000" cy="761153"/>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To let someone go from their position</a:t>
              </a:r>
            </a:p>
          </p:txBody>
        </p:sp>
      </p:grpSp>
      <p:grpSp>
        <p:nvGrpSpPr>
          <p:cNvPr name="Group 14" id="14"/>
          <p:cNvGrpSpPr/>
          <p:nvPr/>
        </p:nvGrpSpPr>
        <p:grpSpPr>
          <a:xfrm rot="0">
            <a:off x="1028700" y="7924800"/>
            <a:ext cx="12611100" cy="1333500"/>
            <a:chOff x="0" y="0"/>
            <a:chExt cx="7335164" cy="775622"/>
          </a:xfrm>
        </p:grpSpPr>
        <p:sp>
          <p:nvSpPr>
            <p:cNvPr name="Freeform 15" id="15"/>
            <p:cNvSpPr/>
            <p:nvPr/>
          </p:nvSpPr>
          <p:spPr>
            <a:xfrm flipH="false" flipV="false" rot="0">
              <a:off x="0" y="0"/>
              <a:ext cx="7335165" cy="775622"/>
            </a:xfrm>
            <a:custGeom>
              <a:avLst/>
              <a:gdLst/>
              <a:ahLst/>
              <a:cxnLst/>
              <a:rect r="r" b="b" t="t" l="l"/>
              <a:pathLst>
                <a:path h="775622" w="7335165">
                  <a:moveTo>
                    <a:pt x="7210704" y="775622"/>
                  </a:moveTo>
                  <a:lnTo>
                    <a:pt x="124460" y="775622"/>
                  </a:lnTo>
                  <a:cubicBezTo>
                    <a:pt x="55880" y="775622"/>
                    <a:pt x="0" y="719742"/>
                    <a:pt x="0" y="651162"/>
                  </a:cubicBezTo>
                  <a:lnTo>
                    <a:pt x="0" y="124460"/>
                  </a:lnTo>
                  <a:cubicBezTo>
                    <a:pt x="0" y="55880"/>
                    <a:pt x="55880" y="0"/>
                    <a:pt x="124460" y="0"/>
                  </a:cubicBezTo>
                  <a:lnTo>
                    <a:pt x="7210704" y="0"/>
                  </a:lnTo>
                  <a:cubicBezTo>
                    <a:pt x="7279284" y="0"/>
                    <a:pt x="7335165" y="55880"/>
                    <a:pt x="7335165" y="124460"/>
                  </a:cubicBezTo>
                  <a:lnTo>
                    <a:pt x="7335165" y="651162"/>
                  </a:lnTo>
                  <a:cubicBezTo>
                    <a:pt x="7335165" y="719742"/>
                    <a:pt x="7279284" y="775622"/>
                    <a:pt x="7210704" y="775622"/>
                  </a:cubicBezTo>
                  <a:close/>
                </a:path>
              </a:pathLst>
            </a:custGeom>
            <a:solidFill>
              <a:srgbClr val="F6F6F6"/>
            </a:solidFill>
          </p:spPr>
        </p:sp>
      </p:grpSp>
      <p:sp>
        <p:nvSpPr>
          <p:cNvPr name="TextBox 16" id="16"/>
          <p:cNvSpPr txBox="true"/>
          <p:nvPr/>
        </p:nvSpPr>
        <p:spPr>
          <a:xfrm rot="0">
            <a:off x="1798500" y="8258493"/>
            <a:ext cx="11071500" cy="589915"/>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To discuss a sensitive issue </a:t>
            </a:r>
          </a:p>
        </p:txBody>
      </p:sp>
      <p:sp>
        <p:nvSpPr>
          <p:cNvPr name="Freeform 17" id="17"/>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8" id="18"/>
          <p:cNvSpPr/>
          <p:nvPr/>
        </p:nvSpPr>
        <p:spPr>
          <a:xfrm flipH="false" flipV="false" rot="0">
            <a:off x="14789601" y="5143500"/>
            <a:ext cx="2199548" cy="4114800"/>
          </a:xfrm>
          <a:custGeom>
            <a:avLst/>
            <a:gdLst/>
            <a:ahLst/>
            <a:cxnLst/>
            <a:rect r="r" b="b" t="t" l="l"/>
            <a:pathLst>
              <a:path h="4114800" w="2199548">
                <a:moveTo>
                  <a:pt x="0" y="0"/>
                </a:moveTo>
                <a:lnTo>
                  <a:pt x="2199548" y="0"/>
                </a:lnTo>
                <a:lnTo>
                  <a:pt x="2199548" y="4114800"/>
                </a:lnTo>
                <a:lnTo>
                  <a:pt x="0" y="41148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9" id="19"/>
          <p:cNvSpPr txBox="true"/>
          <p:nvPr/>
        </p:nvSpPr>
        <p:spPr>
          <a:xfrm rot="0">
            <a:off x="1028700" y="1019175"/>
            <a:ext cx="15402561" cy="2447925"/>
          </a:xfrm>
          <a:prstGeom prst="rect">
            <a:avLst/>
          </a:prstGeom>
        </p:spPr>
        <p:txBody>
          <a:bodyPr anchor="t" rtlCol="false" tIns="0" lIns="0" bIns="0" rIns="0">
            <a:spAutoFit/>
          </a:bodyPr>
          <a:lstStyle/>
          <a:p>
            <a:pPr algn="l">
              <a:lnSpc>
                <a:spcPts val="9600"/>
              </a:lnSpc>
            </a:pPr>
            <a:r>
              <a:rPr lang="en-US" sz="8000">
                <a:solidFill>
                  <a:srgbClr val="FFFFFF"/>
                </a:solidFill>
                <a:latin typeface="Calistoga"/>
                <a:ea typeface="Calistoga"/>
                <a:cs typeface="Calistoga"/>
                <a:sym typeface="Calistoga"/>
              </a:rPr>
              <a:t>When do we need to have difficult conversations at work?</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00BFA8"/>
        </a:solidFill>
      </p:bgPr>
    </p:bg>
    <p:spTree>
      <p:nvGrpSpPr>
        <p:cNvPr id="1" name=""/>
        <p:cNvGrpSpPr/>
        <p:nvPr/>
      </p:nvGrpSpPr>
      <p:grpSpPr>
        <a:xfrm>
          <a:off x="0" y="0"/>
          <a:ext cx="0" cy="0"/>
          <a:chOff x="0" y="0"/>
          <a:chExt cx="0" cy="0"/>
        </a:xfrm>
      </p:grpSpPr>
      <p:grpSp>
        <p:nvGrpSpPr>
          <p:cNvPr name="Group 2" id="2"/>
          <p:cNvGrpSpPr/>
          <p:nvPr/>
        </p:nvGrpSpPr>
        <p:grpSpPr>
          <a:xfrm rot="0">
            <a:off x="1028700" y="4953000"/>
            <a:ext cx="12611100" cy="1333500"/>
            <a:chOff x="0" y="0"/>
            <a:chExt cx="7335164" cy="775622"/>
          </a:xfrm>
        </p:grpSpPr>
        <p:sp>
          <p:nvSpPr>
            <p:cNvPr name="Freeform 3" id="3"/>
            <p:cNvSpPr/>
            <p:nvPr/>
          </p:nvSpPr>
          <p:spPr>
            <a:xfrm flipH="false" flipV="false" rot="0">
              <a:off x="0" y="0"/>
              <a:ext cx="7335165" cy="775622"/>
            </a:xfrm>
            <a:custGeom>
              <a:avLst/>
              <a:gdLst/>
              <a:ahLst/>
              <a:cxnLst/>
              <a:rect r="r" b="b" t="t" l="l"/>
              <a:pathLst>
                <a:path h="775622" w="7335165">
                  <a:moveTo>
                    <a:pt x="7210704" y="775622"/>
                  </a:moveTo>
                  <a:lnTo>
                    <a:pt x="124460" y="775622"/>
                  </a:lnTo>
                  <a:cubicBezTo>
                    <a:pt x="55880" y="775622"/>
                    <a:pt x="0" y="719742"/>
                    <a:pt x="0" y="651162"/>
                  </a:cubicBezTo>
                  <a:lnTo>
                    <a:pt x="0" y="124460"/>
                  </a:lnTo>
                  <a:cubicBezTo>
                    <a:pt x="0" y="55880"/>
                    <a:pt x="55880" y="0"/>
                    <a:pt x="124460" y="0"/>
                  </a:cubicBezTo>
                  <a:lnTo>
                    <a:pt x="7210704" y="0"/>
                  </a:lnTo>
                  <a:cubicBezTo>
                    <a:pt x="7279284" y="0"/>
                    <a:pt x="7335165" y="55880"/>
                    <a:pt x="7335165" y="124460"/>
                  </a:cubicBezTo>
                  <a:lnTo>
                    <a:pt x="7335165" y="651162"/>
                  </a:lnTo>
                  <a:cubicBezTo>
                    <a:pt x="7335165" y="719742"/>
                    <a:pt x="7279284" y="775622"/>
                    <a:pt x="7210704" y="775622"/>
                  </a:cubicBezTo>
                  <a:close/>
                </a:path>
              </a:pathLst>
            </a:custGeom>
            <a:solidFill>
              <a:srgbClr val="F6F6F6"/>
            </a:solidFill>
          </p:spPr>
        </p:sp>
      </p:grpSp>
      <p:sp>
        <p:nvSpPr>
          <p:cNvPr name="TextBox 4" id="4"/>
          <p:cNvSpPr txBox="true"/>
          <p:nvPr/>
        </p:nvSpPr>
        <p:spPr>
          <a:xfrm rot="0">
            <a:off x="1798500" y="4986655"/>
            <a:ext cx="11071500" cy="1189990"/>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Annoncer de mauvaises nouvelles ou un mauvais feedback</a:t>
            </a:r>
          </a:p>
        </p:txBody>
      </p:sp>
      <p:grpSp>
        <p:nvGrpSpPr>
          <p:cNvPr name="Group 5" id="5"/>
          <p:cNvGrpSpPr/>
          <p:nvPr/>
        </p:nvGrpSpPr>
        <p:grpSpPr>
          <a:xfrm rot="0">
            <a:off x="1028700" y="3618442"/>
            <a:ext cx="12611100" cy="1182158"/>
            <a:chOff x="0" y="0"/>
            <a:chExt cx="16814800" cy="1576210"/>
          </a:xfrm>
        </p:grpSpPr>
        <p:grpSp>
          <p:nvGrpSpPr>
            <p:cNvPr name="Group 6" id="6"/>
            <p:cNvGrpSpPr/>
            <p:nvPr/>
          </p:nvGrpSpPr>
          <p:grpSpPr>
            <a:xfrm rot="0">
              <a:off x="0" y="0"/>
              <a:ext cx="16814800" cy="1576210"/>
              <a:chOff x="0" y="0"/>
              <a:chExt cx="7335164" cy="687594"/>
            </a:xfrm>
          </p:grpSpPr>
          <p:sp>
            <p:nvSpPr>
              <p:cNvPr name="Freeform 7" id="7"/>
              <p:cNvSpPr/>
              <p:nvPr/>
            </p:nvSpPr>
            <p:spPr>
              <a:xfrm flipH="false" flipV="false" rot="0">
                <a:off x="0" y="0"/>
                <a:ext cx="7335165" cy="687594"/>
              </a:xfrm>
              <a:custGeom>
                <a:avLst/>
                <a:gdLst/>
                <a:ahLst/>
                <a:cxnLst/>
                <a:rect r="r" b="b" t="t" l="l"/>
                <a:pathLst>
                  <a:path h="687594" w="7335165">
                    <a:moveTo>
                      <a:pt x="7210704" y="687594"/>
                    </a:moveTo>
                    <a:lnTo>
                      <a:pt x="124460" y="687594"/>
                    </a:lnTo>
                    <a:cubicBezTo>
                      <a:pt x="55880" y="687594"/>
                      <a:pt x="0" y="631714"/>
                      <a:pt x="0" y="563134"/>
                    </a:cubicBezTo>
                    <a:lnTo>
                      <a:pt x="0" y="124460"/>
                    </a:lnTo>
                    <a:cubicBezTo>
                      <a:pt x="0" y="55880"/>
                      <a:pt x="55880" y="0"/>
                      <a:pt x="124460" y="0"/>
                    </a:cubicBezTo>
                    <a:lnTo>
                      <a:pt x="7210704" y="0"/>
                    </a:lnTo>
                    <a:cubicBezTo>
                      <a:pt x="7279284" y="0"/>
                      <a:pt x="7335165" y="55880"/>
                      <a:pt x="7335165" y="124460"/>
                    </a:cubicBezTo>
                    <a:lnTo>
                      <a:pt x="7335165" y="563134"/>
                    </a:lnTo>
                    <a:cubicBezTo>
                      <a:pt x="7335165" y="631714"/>
                      <a:pt x="7279284" y="687594"/>
                      <a:pt x="7210704" y="687594"/>
                    </a:cubicBezTo>
                    <a:close/>
                  </a:path>
                </a:pathLst>
              </a:custGeom>
              <a:solidFill>
                <a:srgbClr val="F6F6F6"/>
              </a:solidFill>
            </p:spPr>
          </p:sp>
        </p:grpSp>
        <p:sp>
          <p:nvSpPr>
            <p:cNvPr name="TextBox 8" id="8"/>
            <p:cNvSpPr txBox="true"/>
            <p:nvPr/>
          </p:nvSpPr>
          <p:spPr>
            <a:xfrm rot="0">
              <a:off x="1026400" y="330905"/>
              <a:ext cx="14762000" cy="761153"/>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Questions relatives aux performances</a:t>
              </a:r>
            </a:p>
          </p:txBody>
        </p:sp>
      </p:grpSp>
      <p:grpSp>
        <p:nvGrpSpPr>
          <p:cNvPr name="Group 9" id="9"/>
          <p:cNvGrpSpPr/>
          <p:nvPr/>
        </p:nvGrpSpPr>
        <p:grpSpPr>
          <a:xfrm rot="0">
            <a:off x="1028700" y="6590242"/>
            <a:ext cx="12611100" cy="1182158"/>
            <a:chOff x="0" y="0"/>
            <a:chExt cx="16814800" cy="1576210"/>
          </a:xfrm>
        </p:grpSpPr>
        <p:grpSp>
          <p:nvGrpSpPr>
            <p:cNvPr name="Group 10" id="10"/>
            <p:cNvGrpSpPr/>
            <p:nvPr/>
          </p:nvGrpSpPr>
          <p:grpSpPr>
            <a:xfrm rot="0">
              <a:off x="0" y="0"/>
              <a:ext cx="16814800" cy="1576210"/>
              <a:chOff x="0" y="0"/>
              <a:chExt cx="7335164" cy="687594"/>
            </a:xfrm>
          </p:grpSpPr>
          <p:sp>
            <p:nvSpPr>
              <p:cNvPr name="Freeform 11" id="11"/>
              <p:cNvSpPr/>
              <p:nvPr/>
            </p:nvSpPr>
            <p:spPr>
              <a:xfrm flipH="false" flipV="false" rot="0">
                <a:off x="0" y="0"/>
                <a:ext cx="7335165" cy="687594"/>
              </a:xfrm>
              <a:custGeom>
                <a:avLst/>
                <a:gdLst/>
                <a:ahLst/>
                <a:cxnLst/>
                <a:rect r="r" b="b" t="t" l="l"/>
                <a:pathLst>
                  <a:path h="687594" w="7335165">
                    <a:moveTo>
                      <a:pt x="7210704" y="687594"/>
                    </a:moveTo>
                    <a:lnTo>
                      <a:pt x="124460" y="687594"/>
                    </a:lnTo>
                    <a:cubicBezTo>
                      <a:pt x="55880" y="687594"/>
                      <a:pt x="0" y="631714"/>
                      <a:pt x="0" y="563134"/>
                    </a:cubicBezTo>
                    <a:lnTo>
                      <a:pt x="0" y="124460"/>
                    </a:lnTo>
                    <a:cubicBezTo>
                      <a:pt x="0" y="55880"/>
                      <a:pt x="55880" y="0"/>
                      <a:pt x="124460" y="0"/>
                    </a:cubicBezTo>
                    <a:lnTo>
                      <a:pt x="7210704" y="0"/>
                    </a:lnTo>
                    <a:cubicBezTo>
                      <a:pt x="7279284" y="0"/>
                      <a:pt x="7335165" y="55880"/>
                      <a:pt x="7335165" y="124460"/>
                    </a:cubicBezTo>
                    <a:lnTo>
                      <a:pt x="7335165" y="563134"/>
                    </a:lnTo>
                    <a:cubicBezTo>
                      <a:pt x="7335165" y="631714"/>
                      <a:pt x="7279284" y="687594"/>
                      <a:pt x="7210704" y="687594"/>
                    </a:cubicBezTo>
                    <a:close/>
                  </a:path>
                </a:pathLst>
              </a:custGeom>
              <a:solidFill>
                <a:srgbClr val="F6F6F6"/>
              </a:solidFill>
            </p:spPr>
          </p:sp>
        </p:grpSp>
        <p:sp>
          <p:nvSpPr>
            <p:cNvPr name="TextBox 12" id="12"/>
            <p:cNvSpPr txBox="true"/>
            <p:nvPr/>
          </p:nvSpPr>
          <p:spPr>
            <a:xfrm rot="0">
              <a:off x="1026400" y="369428"/>
              <a:ext cx="14762000" cy="761153"/>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Licencier une personne de son poste</a:t>
              </a:r>
            </a:p>
          </p:txBody>
        </p:sp>
      </p:grpSp>
      <p:grpSp>
        <p:nvGrpSpPr>
          <p:cNvPr name="Group 13" id="13"/>
          <p:cNvGrpSpPr/>
          <p:nvPr/>
        </p:nvGrpSpPr>
        <p:grpSpPr>
          <a:xfrm rot="0">
            <a:off x="1028700" y="7924800"/>
            <a:ext cx="12611100" cy="1333500"/>
            <a:chOff x="0" y="0"/>
            <a:chExt cx="7335164" cy="775622"/>
          </a:xfrm>
        </p:grpSpPr>
        <p:sp>
          <p:nvSpPr>
            <p:cNvPr name="Freeform 14" id="14"/>
            <p:cNvSpPr/>
            <p:nvPr/>
          </p:nvSpPr>
          <p:spPr>
            <a:xfrm flipH="false" flipV="false" rot="0">
              <a:off x="0" y="0"/>
              <a:ext cx="7335165" cy="775622"/>
            </a:xfrm>
            <a:custGeom>
              <a:avLst/>
              <a:gdLst/>
              <a:ahLst/>
              <a:cxnLst/>
              <a:rect r="r" b="b" t="t" l="l"/>
              <a:pathLst>
                <a:path h="775622" w="7335165">
                  <a:moveTo>
                    <a:pt x="7210704" y="775622"/>
                  </a:moveTo>
                  <a:lnTo>
                    <a:pt x="124460" y="775622"/>
                  </a:lnTo>
                  <a:cubicBezTo>
                    <a:pt x="55880" y="775622"/>
                    <a:pt x="0" y="719742"/>
                    <a:pt x="0" y="651162"/>
                  </a:cubicBezTo>
                  <a:lnTo>
                    <a:pt x="0" y="124460"/>
                  </a:lnTo>
                  <a:cubicBezTo>
                    <a:pt x="0" y="55880"/>
                    <a:pt x="55880" y="0"/>
                    <a:pt x="124460" y="0"/>
                  </a:cubicBezTo>
                  <a:lnTo>
                    <a:pt x="7210704" y="0"/>
                  </a:lnTo>
                  <a:cubicBezTo>
                    <a:pt x="7279284" y="0"/>
                    <a:pt x="7335165" y="55880"/>
                    <a:pt x="7335165" y="124460"/>
                  </a:cubicBezTo>
                  <a:lnTo>
                    <a:pt x="7335165" y="651162"/>
                  </a:lnTo>
                  <a:cubicBezTo>
                    <a:pt x="7335165" y="719742"/>
                    <a:pt x="7279284" y="775622"/>
                    <a:pt x="7210704" y="775622"/>
                  </a:cubicBezTo>
                  <a:close/>
                </a:path>
              </a:pathLst>
            </a:custGeom>
            <a:solidFill>
              <a:srgbClr val="F6F6F6"/>
            </a:solidFill>
          </p:spPr>
        </p:sp>
      </p:grpSp>
      <p:sp>
        <p:nvSpPr>
          <p:cNvPr name="TextBox 15" id="15"/>
          <p:cNvSpPr txBox="true"/>
          <p:nvPr/>
        </p:nvSpPr>
        <p:spPr>
          <a:xfrm rot="0">
            <a:off x="1798500" y="7958455"/>
            <a:ext cx="11071500" cy="1189990"/>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Pour discuter d'une question sensible qui a été portée à votre attention</a:t>
            </a:r>
          </a:p>
        </p:txBody>
      </p:sp>
      <p:sp>
        <p:nvSpPr>
          <p:cNvPr name="Freeform 16" id="16"/>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7" id="17"/>
          <p:cNvSpPr/>
          <p:nvPr/>
        </p:nvSpPr>
        <p:spPr>
          <a:xfrm flipH="false" flipV="false" rot="0">
            <a:off x="14789601" y="5143500"/>
            <a:ext cx="2199548" cy="4114800"/>
          </a:xfrm>
          <a:custGeom>
            <a:avLst/>
            <a:gdLst/>
            <a:ahLst/>
            <a:cxnLst/>
            <a:rect r="r" b="b" t="t" l="l"/>
            <a:pathLst>
              <a:path h="4114800" w="2199548">
                <a:moveTo>
                  <a:pt x="0" y="0"/>
                </a:moveTo>
                <a:lnTo>
                  <a:pt x="2199548" y="0"/>
                </a:lnTo>
                <a:lnTo>
                  <a:pt x="2199548" y="4114800"/>
                </a:lnTo>
                <a:lnTo>
                  <a:pt x="0" y="41148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8" id="18"/>
          <p:cNvSpPr txBox="true"/>
          <p:nvPr/>
        </p:nvSpPr>
        <p:spPr>
          <a:xfrm rot="0">
            <a:off x="1028700" y="1019175"/>
            <a:ext cx="15402561" cy="2447925"/>
          </a:xfrm>
          <a:prstGeom prst="rect">
            <a:avLst/>
          </a:prstGeom>
        </p:spPr>
        <p:txBody>
          <a:bodyPr anchor="t" rtlCol="false" tIns="0" lIns="0" bIns="0" rIns="0">
            <a:spAutoFit/>
          </a:bodyPr>
          <a:lstStyle/>
          <a:p>
            <a:pPr algn="l">
              <a:lnSpc>
                <a:spcPts val="9600"/>
              </a:lnSpc>
            </a:pPr>
            <a:r>
              <a:rPr lang="en-US" sz="8000">
                <a:solidFill>
                  <a:srgbClr val="FFFFFF"/>
                </a:solidFill>
                <a:latin typeface="Calistoga"/>
                <a:ea typeface="Calistoga"/>
                <a:cs typeface="Calistoga"/>
                <a:sym typeface="Calistoga"/>
              </a:rPr>
              <a:t>Quand devons-nous avoir des discussions difficiles au travail?</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grpSp>
        <p:nvGrpSpPr>
          <p:cNvPr name="Group 2" id="2"/>
          <p:cNvGrpSpPr/>
          <p:nvPr/>
        </p:nvGrpSpPr>
        <p:grpSpPr>
          <a:xfrm rot="0">
            <a:off x="2781300" y="787463"/>
            <a:ext cx="14478000" cy="8470837"/>
            <a:chOff x="0" y="0"/>
            <a:chExt cx="4897496" cy="2865444"/>
          </a:xfrm>
        </p:grpSpPr>
        <p:sp>
          <p:nvSpPr>
            <p:cNvPr name="Freeform 3" id="3"/>
            <p:cNvSpPr/>
            <p:nvPr/>
          </p:nvSpPr>
          <p:spPr>
            <a:xfrm flipH="false" flipV="false" rot="0">
              <a:off x="0" y="0"/>
              <a:ext cx="4897496" cy="2865444"/>
            </a:xfrm>
            <a:custGeom>
              <a:avLst/>
              <a:gdLst/>
              <a:ahLst/>
              <a:cxnLst/>
              <a:rect r="r" b="b" t="t" l="l"/>
              <a:pathLst>
                <a:path h="2865444" w="4897496">
                  <a:moveTo>
                    <a:pt x="4773036" y="2865444"/>
                  </a:moveTo>
                  <a:lnTo>
                    <a:pt x="124460" y="2865444"/>
                  </a:lnTo>
                  <a:cubicBezTo>
                    <a:pt x="55880" y="2865444"/>
                    <a:pt x="0" y="2809564"/>
                    <a:pt x="0" y="2740984"/>
                  </a:cubicBezTo>
                  <a:lnTo>
                    <a:pt x="0" y="124460"/>
                  </a:lnTo>
                  <a:cubicBezTo>
                    <a:pt x="0" y="55880"/>
                    <a:pt x="55880" y="0"/>
                    <a:pt x="124460" y="0"/>
                  </a:cubicBezTo>
                  <a:lnTo>
                    <a:pt x="4773037" y="0"/>
                  </a:lnTo>
                  <a:cubicBezTo>
                    <a:pt x="4841616" y="0"/>
                    <a:pt x="4897496" y="55880"/>
                    <a:pt x="4897496" y="124460"/>
                  </a:cubicBezTo>
                  <a:lnTo>
                    <a:pt x="4897496" y="2740984"/>
                  </a:lnTo>
                  <a:cubicBezTo>
                    <a:pt x="4897496" y="2809564"/>
                    <a:pt x="4841616" y="2865444"/>
                    <a:pt x="4773037" y="2865444"/>
                  </a:cubicBezTo>
                  <a:close/>
                </a:path>
              </a:pathLst>
            </a:custGeom>
            <a:solidFill>
              <a:srgbClr val="F6F6F6"/>
            </a:solidFill>
          </p:spPr>
        </p:sp>
      </p:grpSp>
      <p:sp>
        <p:nvSpPr>
          <p:cNvPr name="TextBox 4" id="4"/>
          <p:cNvSpPr txBox="true"/>
          <p:nvPr/>
        </p:nvSpPr>
        <p:spPr>
          <a:xfrm rot="0">
            <a:off x="4790700" y="2951981"/>
            <a:ext cx="10459201" cy="4316362"/>
          </a:xfrm>
          <a:prstGeom prst="rect">
            <a:avLst/>
          </a:prstGeom>
        </p:spPr>
        <p:txBody>
          <a:bodyPr anchor="t" rtlCol="false" tIns="0" lIns="0" bIns="0" rIns="0">
            <a:spAutoFit/>
          </a:bodyPr>
          <a:lstStyle/>
          <a:p>
            <a:pPr algn="l">
              <a:lnSpc>
                <a:spcPts val="4894"/>
              </a:lnSpc>
            </a:pPr>
            <a:r>
              <a:rPr lang="en-US" sz="3496">
                <a:solidFill>
                  <a:srgbClr val="27407E"/>
                </a:solidFill>
                <a:latin typeface="Calistoga"/>
                <a:ea typeface="Calistoga"/>
                <a:cs typeface="Calistoga"/>
                <a:sym typeface="Calistoga"/>
              </a:rPr>
              <a:t>Your coworker, Mark, has been showing signs of stress at work, often getting upset by requests. A few coworkers have raised concerns, and their frustration is growing. While Mark has been a hardworking team member for years, his recent behavior is troubling, and you’re dreading the conversation, fearing he may react emotionally.</a:t>
            </a:r>
          </a:p>
        </p:txBody>
      </p:sp>
      <p:sp>
        <p:nvSpPr>
          <p:cNvPr name="Freeform 5" id="5"/>
          <p:cNvSpPr/>
          <p:nvPr/>
        </p:nvSpPr>
        <p:spPr>
          <a:xfrm flipH="false" flipV="false" rot="0">
            <a:off x="290645" y="3420965"/>
            <a:ext cx="4500055" cy="5837335"/>
          </a:xfrm>
          <a:custGeom>
            <a:avLst/>
            <a:gdLst/>
            <a:ahLst/>
            <a:cxnLst/>
            <a:rect r="r" b="b" t="t" l="l"/>
            <a:pathLst>
              <a:path h="5837335" w="4500055">
                <a:moveTo>
                  <a:pt x="0" y="0"/>
                </a:moveTo>
                <a:lnTo>
                  <a:pt x="4500055" y="0"/>
                </a:lnTo>
                <a:lnTo>
                  <a:pt x="4500055" y="5837335"/>
                </a:lnTo>
                <a:lnTo>
                  <a:pt x="0" y="583733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028700"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4643945" y="1537676"/>
            <a:ext cx="4500055"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Scenario: </a:t>
            </a:r>
          </a:p>
        </p:txBody>
      </p:sp>
      <p:sp>
        <p:nvSpPr>
          <p:cNvPr name="TextBox 8" id="8"/>
          <p:cNvSpPr txBox="true"/>
          <p:nvPr/>
        </p:nvSpPr>
        <p:spPr>
          <a:xfrm rot="0">
            <a:off x="4578865" y="7592809"/>
            <a:ext cx="10882871" cy="556895"/>
          </a:xfrm>
          <a:prstGeom prst="rect">
            <a:avLst/>
          </a:prstGeom>
        </p:spPr>
        <p:txBody>
          <a:bodyPr anchor="t" rtlCol="false" tIns="0" lIns="0" bIns="0" rIns="0">
            <a:spAutoFit/>
          </a:bodyPr>
          <a:lstStyle/>
          <a:p>
            <a:pPr algn="ctr">
              <a:lnSpc>
                <a:spcPts val="4420"/>
              </a:lnSpc>
            </a:pPr>
            <a:r>
              <a:rPr lang="en-US" sz="3400">
                <a:solidFill>
                  <a:srgbClr val="00BFA8"/>
                </a:solidFill>
                <a:latin typeface="Public Sans"/>
                <a:ea typeface="Public Sans"/>
                <a:cs typeface="Public Sans"/>
                <a:sym typeface="Public Sans"/>
              </a:rPr>
              <a:t>How do you approach this situation? </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grpSp>
        <p:nvGrpSpPr>
          <p:cNvPr name="Group 2" id="2"/>
          <p:cNvGrpSpPr/>
          <p:nvPr/>
        </p:nvGrpSpPr>
        <p:grpSpPr>
          <a:xfrm rot="0">
            <a:off x="2781300" y="787463"/>
            <a:ext cx="14478000" cy="8470837"/>
            <a:chOff x="0" y="0"/>
            <a:chExt cx="4897496" cy="2865444"/>
          </a:xfrm>
        </p:grpSpPr>
        <p:sp>
          <p:nvSpPr>
            <p:cNvPr name="Freeform 3" id="3"/>
            <p:cNvSpPr/>
            <p:nvPr/>
          </p:nvSpPr>
          <p:spPr>
            <a:xfrm flipH="false" flipV="false" rot="0">
              <a:off x="0" y="0"/>
              <a:ext cx="4897496" cy="2865444"/>
            </a:xfrm>
            <a:custGeom>
              <a:avLst/>
              <a:gdLst/>
              <a:ahLst/>
              <a:cxnLst/>
              <a:rect r="r" b="b" t="t" l="l"/>
              <a:pathLst>
                <a:path h="2865444" w="4897496">
                  <a:moveTo>
                    <a:pt x="4773036" y="2865444"/>
                  </a:moveTo>
                  <a:lnTo>
                    <a:pt x="124460" y="2865444"/>
                  </a:lnTo>
                  <a:cubicBezTo>
                    <a:pt x="55880" y="2865444"/>
                    <a:pt x="0" y="2809564"/>
                    <a:pt x="0" y="2740984"/>
                  </a:cubicBezTo>
                  <a:lnTo>
                    <a:pt x="0" y="124460"/>
                  </a:lnTo>
                  <a:cubicBezTo>
                    <a:pt x="0" y="55880"/>
                    <a:pt x="55880" y="0"/>
                    <a:pt x="124460" y="0"/>
                  </a:cubicBezTo>
                  <a:lnTo>
                    <a:pt x="4773037" y="0"/>
                  </a:lnTo>
                  <a:cubicBezTo>
                    <a:pt x="4841616" y="0"/>
                    <a:pt x="4897496" y="55880"/>
                    <a:pt x="4897496" y="124460"/>
                  </a:cubicBezTo>
                  <a:lnTo>
                    <a:pt x="4897496" y="2740984"/>
                  </a:lnTo>
                  <a:cubicBezTo>
                    <a:pt x="4897496" y="2809564"/>
                    <a:pt x="4841616" y="2865444"/>
                    <a:pt x="4773037" y="2865444"/>
                  </a:cubicBezTo>
                  <a:close/>
                </a:path>
              </a:pathLst>
            </a:custGeom>
            <a:solidFill>
              <a:srgbClr val="F6F6F6"/>
            </a:solidFill>
          </p:spPr>
        </p:sp>
      </p:grpSp>
      <p:sp>
        <p:nvSpPr>
          <p:cNvPr name="TextBox 4" id="4"/>
          <p:cNvSpPr txBox="true"/>
          <p:nvPr/>
        </p:nvSpPr>
        <p:spPr>
          <a:xfrm rot="0">
            <a:off x="4790700" y="2896660"/>
            <a:ext cx="10459201" cy="4936147"/>
          </a:xfrm>
          <a:prstGeom prst="rect">
            <a:avLst/>
          </a:prstGeom>
        </p:spPr>
        <p:txBody>
          <a:bodyPr anchor="t" rtlCol="false" tIns="0" lIns="0" bIns="0" rIns="0">
            <a:spAutoFit/>
          </a:bodyPr>
          <a:lstStyle/>
          <a:p>
            <a:pPr algn="l">
              <a:lnSpc>
                <a:spcPts val="4894"/>
              </a:lnSpc>
            </a:pPr>
            <a:r>
              <a:rPr lang="en-US" sz="3496">
                <a:solidFill>
                  <a:srgbClr val="27407E"/>
                </a:solidFill>
                <a:latin typeface="Calistoga"/>
                <a:ea typeface="Calistoga"/>
                <a:cs typeface="Calistoga"/>
                <a:sym typeface="Calistoga"/>
              </a:rPr>
              <a:t>Votre collègue, Marc, montre des signes de stress au travail, s'énervant souvent face à des demandes. Quelques collègues ont fait part de leurs inquiétudes et leur frustration s'accroît. Bien que Marc soit un membre assidu de l'équipe depuis des années, son comportement récent est troublant et vous redoutez la conversation, craignant qu'il réagisse de manière émotionnelle.</a:t>
            </a:r>
          </a:p>
        </p:txBody>
      </p:sp>
      <p:sp>
        <p:nvSpPr>
          <p:cNvPr name="Freeform 5" id="5"/>
          <p:cNvSpPr/>
          <p:nvPr/>
        </p:nvSpPr>
        <p:spPr>
          <a:xfrm flipH="false" flipV="false" rot="0">
            <a:off x="290645" y="3420965"/>
            <a:ext cx="4500055" cy="5837335"/>
          </a:xfrm>
          <a:custGeom>
            <a:avLst/>
            <a:gdLst/>
            <a:ahLst/>
            <a:cxnLst/>
            <a:rect r="r" b="b" t="t" l="l"/>
            <a:pathLst>
              <a:path h="5837335" w="4500055">
                <a:moveTo>
                  <a:pt x="0" y="0"/>
                </a:moveTo>
                <a:lnTo>
                  <a:pt x="4500055" y="0"/>
                </a:lnTo>
                <a:lnTo>
                  <a:pt x="4500055" y="5837335"/>
                </a:lnTo>
                <a:lnTo>
                  <a:pt x="0" y="583733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028700"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4578865" y="1516936"/>
            <a:ext cx="5441435"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Scénario : </a:t>
            </a:r>
          </a:p>
        </p:txBody>
      </p:sp>
      <p:sp>
        <p:nvSpPr>
          <p:cNvPr name="TextBox 8" id="8"/>
          <p:cNvSpPr txBox="true"/>
          <p:nvPr/>
        </p:nvSpPr>
        <p:spPr>
          <a:xfrm rot="0">
            <a:off x="4578865" y="8168776"/>
            <a:ext cx="10882871" cy="556895"/>
          </a:xfrm>
          <a:prstGeom prst="rect">
            <a:avLst/>
          </a:prstGeom>
        </p:spPr>
        <p:txBody>
          <a:bodyPr anchor="t" rtlCol="false" tIns="0" lIns="0" bIns="0" rIns="0">
            <a:spAutoFit/>
          </a:bodyPr>
          <a:lstStyle/>
          <a:p>
            <a:pPr algn="ctr">
              <a:lnSpc>
                <a:spcPts val="4420"/>
              </a:lnSpc>
            </a:pPr>
            <a:r>
              <a:rPr lang="en-US" sz="3400">
                <a:solidFill>
                  <a:srgbClr val="00BFA8"/>
                </a:solidFill>
                <a:latin typeface="Public Sans"/>
                <a:ea typeface="Public Sans"/>
                <a:cs typeface="Public Sans"/>
                <a:sym typeface="Public Sans"/>
              </a:rPr>
              <a:t>Comment abordez-vous cette situation ?</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942544" y="994238"/>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Analyzing at the practical level</a:t>
            </a:r>
          </a:p>
        </p:txBody>
      </p:sp>
      <p:grpSp>
        <p:nvGrpSpPr>
          <p:cNvPr name="Group 3" id="3"/>
          <p:cNvGrpSpPr/>
          <p:nvPr/>
        </p:nvGrpSpPr>
        <p:grpSpPr>
          <a:xfrm rot="0">
            <a:off x="1114856" y="2248652"/>
            <a:ext cx="14870903" cy="7449020"/>
            <a:chOff x="0" y="0"/>
            <a:chExt cx="5030404" cy="2519792"/>
          </a:xfrm>
        </p:grpSpPr>
        <p:sp>
          <p:nvSpPr>
            <p:cNvPr name="Freeform 4" id="4"/>
            <p:cNvSpPr/>
            <p:nvPr/>
          </p:nvSpPr>
          <p:spPr>
            <a:xfrm flipH="false" flipV="false" rot="0">
              <a:off x="0" y="0"/>
              <a:ext cx="5030404" cy="2519792"/>
            </a:xfrm>
            <a:custGeom>
              <a:avLst/>
              <a:gdLst/>
              <a:ahLst/>
              <a:cxnLst/>
              <a:rect r="r" b="b" t="t" l="l"/>
              <a:pathLst>
                <a:path h="2519792" w="5030404">
                  <a:moveTo>
                    <a:pt x="0" y="0"/>
                  </a:moveTo>
                  <a:lnTo>
                    <a:pt x="0" y="2519792"/>
                  </a:lnTo>
                  <a:lnTo>
                    <a:pt x="5030404" y="2519792"/>
                  </a:lnTo>
                  <a:lnTo>
                    <a:pt x="5030404" y="0"/>
                  </a:lnTo>
                  <a:lnTo>
                    <a:pt x="0" y="0"/>
                  </a:lnTo>
                  <a:close/>
                  <a:moveTo>
                    <a:pt x="4969444" y="2458832"/>
                  </a:moveTo>
                  <a:lnTo>
                    <a:pt x="59690" y="2458832"/>
                  </a:lnTo>
                  <a:lnTo>
                    <a:pt x="59690" y="59690"/>
                  </a:lnTo>
                  <a:lnTo>
                    <a:pt x="4969444" y="59690"/>
                  </a:lnTo>
                  <a:lnTo>
                    <a:pt x="4969444" y="2458832"/>
                  </a:lnTo>
                  <a:close/>
                </a:path>
              </a:pathLst>
            </a:custGeom>
            <a:solidFill>
              <a:srgbClr val="BECCF1"/>
            </a:solidFill>
          </p:spPr>
        </p:sp>
      </p:grpSp>
      <p:sp>
        <p:nvSpPr>
          <p:cNvPr name="TextBox 5" id="5"/>
          <p:cNvSpPr txBox="true"/>
          <p:nvPr/>
        </p:nvSpPr>
        <p:spPr>
          <a:xfrm rot="0">
            <a:off x="1668984" y="3390900"/>
            <a:ext cx="13762648" cy="5867400"/>
          </a:xfrm>
          <a:prstGeom prst="rect">
            <a:avLst/>
          </a:prstGeom>
        </p:spPr>
        <p:txBody>
          <a:bodyPr anchor="t" rtlCol="false" tIns="0" lIns="0" bIns="0" rIns="0">
            <a:spAutoFit/>
          </a:bodyPr>
          <a:lstStyle/>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Whether the conversation needs to take place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Acknowledge that something has happened that needs to be resolved</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Make sure you understand the situation, get informed</a:t>
            </a:r>
          </a:p>
          <a:p>
            <a:pPr algn="l">
              <a:lnSpc>
                <a:spcPts val="4200"/>
              </a:lnSpc>
            </a:pPr>
          </a:p>
          <a:p>
            <a:pPr algn="l">
              <a:lnSpc>
                <a:spcPts val="4200"/>
              </a:lnSpc>
            </a:pPr>
            <a:r>
              <a:rPr lang="en-US" sz="3000" b="true">
                <a:solidFill>
                  <a:srgbClr val="27407E"/>
                </a:solidFill>
                <a:latin typeface="Public Sans Bold"/>
                <a:ea typeface="Public Sans Bold"/>
                <a:cs typeface="Public Sans Bold"/>
                <a:sym typeface="Public Sans Bold"/>
              </a:rPr>
              <a:t>The Other Person’s Perspective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Reverse roles to prepare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The “Third Story”</a:t>
            </a:r>
          </a:p>
          <a:p>
            <a:pPr algn="l">
              <a:lnSpc>
                <a:spcPts val="4200"/>
              </a:lnSpc>
            </a:pPr>
          </a:p>
          <a:p>
            <a:pPr algn="l">
              <a:lnSpc>
                <a:spcPts val="4200"/>
              </a:lnSpc>
            </a:pPr>
            <a:r>
              <a:rPr lang="en-US" sz="3000" b="true">
                <a:solidFill>
                  <a:srgbClr val="27407E"/>
                </a:solidFill>
                <a:latin typeface="Public Sans Bold"/>
                <a:ea typeface="Public Sans Bold"/>
                <a:cs typeface="Public Sans Bold"/>
                <a:sym typeface="Public Sans Bold"/>
              </a:rPr>
              <a:t>Consider Your Perspective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Admit personal oversights</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Don't assign blame</a:t>
            </a:r>
          </a:p>
        </p:txBody>
      </p:sp>
      <p:sp>
        <p:nvSpPr>
          <p:cNvPr name="Freeform 6" id="6"/>
          <p:cNvSpPr/>
          <p:nvPr/>
        </p:nvSpPr>
        <p:spPr>
          <a:xfrm flipH="false" flipV="false" rot="0">
            <a:off x="13945753" y="351661"/>
            <a:ext cx="3399704" cy="3399704"/>
          </a:xfrm>
          <a:custGeom>
            <a:avLst/>
            <a:gdLst/>
            <a:ahLst/>
            <a:cxnLst/>
            <a:rect r="r" b="b" t="t" l="l"/>
            <a:pathLst>
              <a:path h="3399704" w="3399704">
                <a:moveTo>
                  <a:pt x="0" y="0"/>
                </a:moveTo>
                <a:lnTo>
                  <a:pt x="3399703" y="0"/>
                </a:lnTo>
                <a:lnTo>
                  <a:pt x="3399703" y="3399703"/>
                </a:lnTo>
                <a:lnTo>
                  <a:pt x="0" y="339970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1668984" y="2814620"/>
            <a:ext cx="11817794" cy="622935"/>
          </a:xfrm>
          <a:prstGeom prst="rect">
            <a:avLst/>
          </a:prstGeom>
        </p:spPr>
        <p:txBody>
          <a:bodyPr anchor="t" rtlCol="false" tIns="0" lIns="0" bIns="0" rIns="0">
            <a:spAutoFit/>
          </a:bodyPr>
          <a:lstStyle/>
          <a:p>
            <a:pPr algn="l">
              <a:lnSpc>
                <a:spcPts val="5040"/>
              </a:lnSpc>
            </a:pPr>
            <a:r>
              <a:rPr lang="en-US" sz="3600" b="true">
                <a:solidFill>
                  <a:srgbClr val="27407E"/>
                </a:solidFill>
                <a:latin typeface="Public Sans Bold"/>
                <a:ea typeface="Public Sans Bold"/>
                <a:cs typeface="Public Sans Bold"/>
                <a:sym typeface="Public Sans Bold"/>
              </a:rPr>
              <a:t>Consider the following prior to the conversation: </a:t>
            </a:r>
          </a:p>
        </p:txBody>
      </p:sp>
      <p:grpSp>
        <p:nvGrpSpPr>
          <p:cNvPr name="Group 8" id="8"/>
          <p:cNvGrpSpPr/>
          <p:nvPr/>
        </p:nvGrpSpPr>
        <p:grpSpPr>
          <a:xfrm rot="0">
            <a:off x="9605531" y="5143500"/>
            <a:ext cx="6040073" cy="4114800"/>
            <a:chOff x="0" y="0"/>
            <a:chExt cx="8053431" cy="5486400"/>
          </a:xfrm>
        </p:grpSpPr>
        <p:sp>
          <p:nvSpPr>
            <p:cNvPr name="Freeform 9" id="9"/>
            <p:cNvSpPr/>
            <p:nvPr/>
          </p:nvSpPr>
          <p:spPr>
            <a:xfrm flipH="false" flipV="false" rot="0">
              <a:off x="0" y="0"/>
              <a:ext cx="8053431" cy="5486400"/>
            </a:xfrm>
            <a:custGeom>
              <a:avLst/>
              <a:gdLst/>
              <a:ahLst/>
              <a:cxnLst/>
              <a:rect r="r" b="b" t="t" l="l"/>
              <a:pathLst>
                <a:path h="5486400" w="8053431">
                  <a:moveTo>
                    <a:pt x="0" y="0"/>
                  </a:moveTo>
                  <a:lnTo>
                    <a:pt x="8053431" y="0"/>
                  </a:lnTo>
                  <a:lnTo>
                    <a:pt x="8053431" y="5486400"/>
                  </a:lnTo>
                  <a:lnTo>
                    <a:pt x="0" y="54864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869495" y="2070100"/>
              <a:ext cx="1720811"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My Story</a:t>
              </a:r>
            </a:p>
          </p:txBody>
        </p:sp>
        <p:sp>
          <p:nvSpPr>
            <p:cNvPr name="TextBox 11" id="11"/>
            <p:cNvSpPr txBox="true"/>
            <p:nvPr/>
          </p:nvSpPr>
          <p:spPr>
            <a:xfrm rot="0">
              <a:off x="5174995" y="2070100"/>
              <a:ext cx="2190918"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Your Story</a:t>
              </a:r>
            </a:p>
          </p:txBody>
        </p:sp>
        <p:sp>
          <p:nvSpPr>
            <p:cNvPr name="TextBox 12" id="12"/>
            <p:cNvSpPr txBox="true"/>
            <p:nvPr/>
          </p:nvSpPr>
          <p:spPr>
            <a:xfrm rot="0">
              <a:off x="2844306" y="2070100"/>
              <a:ext cx="2190918"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Third Story</a:t>
              </a:r>
            </a:p>
          </p:txBody>
        </p:sp>
      </p:gr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942544" y="994238"/>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Analyse au niveau pratique</a:t>
            </a:r>
          </a:p>
        </p:txBody>
      </p:sp>
      <p:grpSp>
        <p:nvGrpSpPr>
          <p:cNvPr name="Group 3" id="3"/>
          <p:cNvGrpSpPr/>
          <p:nvPr/>
        </p:nvGrpSpPr>
        <p:grpSpPr>
          <a:xfrm rot="0">
            <a:off x="1114856" y="2248652"/>
            <a:ext cx="16230600" cy="7449020"/>
            <a:chOff x="0" y="0"/>
            <a:chExt cx="5490351" cy="2519792"/>
          </a:xfrm>
        </p:grpSpPr>
        <p:sp>
          <p:nvSpPr>
            <p:cNvPr name="Freeform 4" id="4"/>
            <p:cNvSpPr/>
            <p:nvPr/>
          </p:nvSpPr>
          <p:spPr>
            <a:xfrm flipH="false" flipV="false" rot="0">
              <a:off x="0" y="0"/>
              <a:ext cx="5490351" cy="2519792"/>
            </a:xfrm>
            <a:custGeom>
              <a:avLst/>
              <a:gdLst/>
              <a:ahLst/>
              <a:cxnLst/>
              <a:rect r="r" b="b" t="t" l="l"/>
              <a:pathLst>
                <a:path h="2519792" w="5490351">
                  <a:moveTo>
                    <a:pt x="0" y="0"/>
                  </a:moveTo>
                  <a:lnTo>
                    <a:pt x="0" y="2519792"/>
                  </a:lnTo>
                  <a:lnTo>
                    <a:pt x="5490351" y="2519792"/>
                  </a:lnTo>
                  <a:lnTo>
                    <a:pt x="5490351" y="0"/>
                  </a:lnTo>
                  <a:lnTo>
                    <a:pt x="0" y="0"/>
                  </a:lnTo>
                  <a:close/>
                  <a:moveTo>
                    <a:pt x="5429391" y="2458832"/>
                  </a:moveTo>
                  <a:lnTo>
                    <a:pt x="59690" y="2458832"/>
                  </a:lnTo>
                  <a:lnTo>
                    <a:pt x="59690" y="59690"/>
                  </a:lnTo>
                  <a:lnTo>
                    <a:pt x="5429391" y="59690"/>
                  </a:lnTo>
                  <a:lnTo>
                    <a:pt x="5429391" y="2458832"/>
                  </a:lnTo>
                  <a:close/>
                </a:path>
              </a:pathLst>
            </a:custGeom>
            <a:solidFill>
              <a:srgbClr val="BECCF1"/>
            </a:solidFill>
          </p:spPr>
        </p:sp>
      </p:grpSp>
      <p:sp>
        <p:nvSpPr>
          <p:cNvPr name="TextBox 5" id="5"/>
          <p:cNvSpPr txBox="true"/>
          <p:nvPr/>
        </p:nvSpPr>
        <p:spPr>
          <a:xfrm rot="0">
            <a:off x="1668984" y="2648699"/>
            <a:ext cx="12722860" cy="622935"/>
          </a:xfrm>
          <a:prstGeom prst="rect">
            <a:avLst/>
          </a:prstGeom>
        </p:spPr>
        <p:txBody>
          <a:bodyPr anchor="t" rtlCol="false" tIns="0" lIns="0" bIns="0" rIns="0">
            <a:spAutoFit/>
          </a:bodyPr>
          <a:lstStyle/>
          <a:p>
            <a:pPr algn="l">
              <a:lnSpc>
                <a:spcPts val="5040"/>
              </a:lnSpc>
            </a:pPr>
            <a:r>
              <a:rPr lang="en-US" sz="3600" b="true">
                <a:solidFill>
                  <a:srgbClr val="27407E"/>
                </a:solidFill>
                <a:latin typeface="Public Sans Bold"/>
                <a:ea typeface="Public Sans Bold"/>
                <a:cs typeface="Public Sans Bold"/>
                <a:sym typeface="Public Sans Bold"/>
              </a:rPr>
              <a:t>Réfléchissez aux points suivants avant la conversation :</a:t>
            </a:r>
          </a:p>
        </p:txBody>
      </p:sp>
      <p:sp>
        <p:nvSpPr>
          <p:cNvPr name="TextBox 6" id="6"/>
          <p:cNvSpPr txBox="true"/>
          <p:nvPr/>
        </p:nvSpPr>
        <p:spPr>
          <a:xfrm rot="0">
            <a:off x="1668984" y="3675164"/>
            <a:ext cx="14449615" cy="5334000"/>
          </a:xfrm>
          <a:prstGeom prst="rect">
            <a:avLst/>
          </a:prstGeom>
        </p:spPr>
        <p:txBody>
          <a:bodyPr anchor="t" rtlCol="false" tIns="0" lIns="0" bIns="0" rIns="0">
            <a:spAutoFit/>
          </a:bodyPr>
          <a:lstStyle/>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Déterminer si la conversation doit avoir lieu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Reconnaître qu'il s'est passé quelque chose et qu'il faut le résoudre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Assurez-vous de bien comprendre la situation</a:t>
            </a:r>
          </a:p>
          <a:p>
            <a:pPr algn="l">
              <a:lnSpc>
                <a:spcPts val="4200"/>
              </a:lnSpc>
            </a:pPr>
          </a:p>
          <a:p>
            <a:pPr algn="l">
              <a:lnSpc>
                <a:spcPts val="4200"/>
              </a:lnSpc>
            </a:pPr>
            <a:r>
              <a:rPr lang="en-US" sz="3000" b="true">
                <a:solidFill>
                  <a:srgbClr val="27407E"/>
                </a:solidFill>
                <a:latin typeface="Public Sans Bold"/>
                <a:ea typeface="Public Sans Bold"/>
                <a:cs typeface="Public Sans Bold"/>
                <a:sym typeface="Public Sans Bold"/>
              </a:rPr>
              <a:t>Le point de vue de l'autre personne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Inverser les rôles pour se préparer</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La « troisième histoire »</a:t>
            </a:r>
          </a:p>
          <a:p>
            <a:pPr algn="l">
              <a:lnSpc>
                <a:spcPts val="4200"/>
              </a:lnSpc>
            </a:pPr>
            <a:r>
              <a:rPr lang="en-US" sz="3000" b="true">
                <a:solidFill>
                  <a:srgbClr val="27407E"/>
                </a:solidFill>
                <a:latin typeface="Public Sans Bold"/>
                <a:ea typeface="Public Sans Bold"/>
                <a:cs typeface="Public Sans Bold"/>
                <a:sym typeface="Public Sans Bold"/>
              </a:rPr>
              <a:t>Prenez en compte votre propre point de vue</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Admettre ses erreurs personnelles</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Ne pas rejeter la faute sur autrui</a:t>
            </a:r>
          </a:p>
        </p:txBody>
      </p:sp>
      <p:sp>
        <p:nvSpPr>
          <p:cNvPr name="Freeform 7" id="7"/>
          <p:cNvSpPr/>
          <p:nvPr/>
        </p:nvSpPr>
        <p:spPr>
          <a:xfrm flipH="false" flipV="false" rot="0">
            <a:off x="13945753" y="351661"/>
            <a:ext cx="3399704" cy="3399704"/>
          </a:xfrm>
          <a:custGeom>
            <a:avLst/>
            <a:gdLst/>
            <a:ahLst/>
            <a:cxnLst/>
            <a:rect r="r" b="b" t="t" l="l"/>
            <a:pathLst>
              <a:path h="3399704" w="3399704">
                <a:moveTo>
                  <a:pt x="0" y="0"/>
                </a:moveTo>
                <a:lnTo>
                  <a:pt x="3399703" y="0"/>
                </a:lnTo>
                <a:lnTo>
                  <a:pt x="3399703" y="3399703"/>
                </a:lnTo>
                <a:lnTo>
                  <a:pt x="0" y="339970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8" id="8"/>
          <p:cNvGrpSpPr/>
          <p:nvPr/>
        </p:nvGrpSpPr>
        <p:grpSpPr>
          <a:xfrm rot="0">
            <a:off x="10603849" y="5143500"/>
            <a:ext cx="6040073" cy="4114800"/>
            <a:chOff x="0" y="0"/>
            <a:chExt cx="8053431" cy="5486400"/>
          </a:xfrm>
        </p:grpSpPr>
        <p:sp>
          <p:nvSpPr>
            <p:cNvPr name="Freeform 9" id="9"/>
            <p:cNvSpPr/>
            <p:nvPr/>
          </p:nvSpPr>
          <p:spPr>
            <a:xfrm flipH="false" flipV="false" rot="0">
              <a:off x="0" y="0"/>
              <a:ext cx="8053431" cy="5486400"/>
            </a:xfrm>
            <a:custGeom>
              <a:avLst/>
              <a:gdLst/>
              <a:ahLst/>
              <a:cxnLst/>
              <a:rect r="r" b="b" t="t" l="l"/>
              <a:pathLst>
                <a:path h="5486400" w="8053431">
                  <a:moveTo>
                    <a:pt x="0" y="0"/>
                  </a:moveTo>
                  <a:lnTo>
                    <a:pt x="8053431" y="0"/>
                  </a:lnTo>
                  <a:lnTo>
                    <a:pt x="8053431" y="5486400"/>
                  </a:lnTo>
                  <a:lnTo>
                    <a:pt x="0" y="54864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0" id="10"/>
            <p:cNvSpPr txBox="true"/>
            <p:nvPr/>
          </p:nvSpPr>
          <p:spPr>
            <a:xfrm rot="0">
              <a:off x="869495" y="2070100"/>
              <a:ext cx="1720811"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My Story</a:t>
              </a:r>
            </a:p>
          </p:txBody>
        </p:sp>
        <p:sp>
          <p:nvSpPr>
            <p:cNvPr name="TextBox 11" id="11"/>
            <p:cNvSpPr txBox="true"/>
            <p:nvPr/>
          </p:nvSpPr>
          <p:spPr>
            <a:xfrm rot="0">
              <a:off x="5174995" y="2070100"/>
              <a:ext cx="2190918"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Your Story</a:t>
              </a:r>
            </a:p>
          </p:txBody>
        </p:sp>
        <p:sp>
          <p:nvSpPr>
            <p:cNvPr name="TextBox 12" id="12"/>
            <p:cNvSpPr txBox="true"/>
            <p:nvPr/>
          </p:nvSpPr>
          <p:spPr>
            <a:xfrm rot="0">
              <a:off x="2844306" y="2070100"/>
              <a:ext cx="2190918" cy="1308100"/>
            </a:xfrm>
            <a:prstGeom prst="rect">
              <a:avLst/>
            </a:prstGeom>
          </p:spPr>
          <p:txBody>
            <a:bodyPr anchor="t" rtlCol="false" tIns="0" lIns="0" bIns="0" rIns="0">
              <a:spAutoFit/>
            </a:bodyPr>
            <a:lstStyle/>
            <a:p>
              <a:pPr algn="ctr">
                <a:lnSpc>
                  <a:spcPts val="3900"/>
                </a:lnSpc>
                <a:spcBef>
                  <a:spcPct val="0"/>
                </a:spcBef>
              </a:pPr>
              <a:r>
                <a:rPr lang="en-US" sz="3000">
                  <a:solidFill>
                    <a:srgbClr val="27407E"/>
                  </a:solidFill>
                  <a:latin typeface="Calistoga"/>
                  <a:ea typeface="Calistoga"/>
                  <a:cs typeface="Calistoga"/>
                  <a:sym typeface="Calistoga"/>
                </a:rPr>
                <a:t>Third Story</a:t>
              </a:r>
            </a:p>
          </p:txBody>
        </p:sp>
      </p:gr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856388" y="1028700"/>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Analyze at the Practical Level</a:t>
            </a:r>
          </a:p>
        </p:txBody>
      </p:sp>
      <p:grpSp>
        <p:nvGrpSpPr>
          <p:cNvPr name="Group 3" id="3"/>
          <p:cNvGrpSpPr/>
          <p:nvPr/>
        </p:nvGrpSpPr>
        <p:grpSpPr>
          <a:xfrm rot="0">
            <a:off x="1028700" y="2525308"/>
            <a:ext cx="15866424" cy="7449020"/>
            <a:chOff x="0" y="0"/>
            <a:chExt cx="5367161" cy="2519792"/>
          </a:xfrm>
        </p:grpSpPr>
        <p:sp>
          <p:nvSpPr>
            <p:cNvPr name="Freeform 4" id="4"/>
            <p:cNvSpPr/>
            <p:nvPr/>
          </p:nvSpPr>
          <p:spPr>
            <a:xfrm flipH="false" flipV="false" rot="0">
              <a:off x="0" y="0"/>
              <a:ext cx="5367160" cy="2519792"/>
            </a:xfrm>
            <a:custGeom>
              <a:avLst/>
              <a:gdLst/>
              <a:ahLst/>
              <a:cxnLst/>
              <a:rect r="r" b="b" t="t" l="l"/>
              <a:pathLst>
                <a:path h="2519792" w="5367160">
                  <a:moveTo>
                    <a:pt x="0" y="0"/>
                  </a:moveTo>
                  <a:lnTo>
                    <a:pt x="0" y="2519792"/>
                  </a:lnTo>
                  <a:lnTo>
                    <a:pt x="5367160" y="2519792"/>
                  </a:lnTo>
                  <a:lnTo>
                    <a:pt x="5367160" y="0"/>
                  </a:lnTo>
                  <a:lnTo>
                    <a:pt x="0" y="0"/>
                  </a:lnTo>
                  <a:close/>
                  <a:moveTo>
                    <a:pt x="5306201" y="2458832"/>
                  </a:moveTo>
                  <a:lnTo>
                    <a:pt x="59690" y="2458832"/>
                  </a:lnTo>
                  <a:lnTo>
                    <a:pt x="59690" y="59690"/>
                  </a:lnTo>
                  <a:lnTo>
                    <a:pt x="5306201" y="59690"/>
                  </a:lnTo>
                  <a:lnTo>
                    <a:pt x="5306201" y="2458832"/>
                  </a:lnTo>
                  <a:close/>
                </a:path>
              </a:pathLst>
            </a:custGeom>
            <a:solidFill>
              <a:srgbClr val="BECCF1"/>
            </a:solidFill>
          </p:spPr>
        </p:sp>
      </p:grpSp>
      <p:sp>
        <p:nvSpPr>
          <p:cNvPr name="TextBox 5" id="5"/>
          <p:cNvSpPr txBox="true"/>
          <p:nvPr/>
        </p:nvSpPr>
        <p:spPr>
          <a:xfrm rot="0">
            <a:off x="1582827" y="2884501"/>
            <a:ext cx="11007925" cy="58991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Apply this to our scenario with Mark:</a:t>
            </a:r>
          </a:p>
        </p:txBody>
      </p:sp>
      <p:sp>
        <p:nvSpPr>
          <p:cNvPr name="TextBox 6" id="6"/>
          <p:cNvSpPr txBox="true"/>
          <p:nvPr/>
        </p:nvSpPr>
        <p:spPr>
          <a:xfrm rot="0">
            <a:off x="1582827" y="3605195"/>
            <a:ext cx="14716689" cy="5334000"/>
          </a:xfrm>
          <a:prstGeom prst="rect">
            <a:avLst/>
          </a:prstGeom>
        </p:spPr>
        <p:txBody>
          <a:bodyPr anchor="t" rtlCol="false" tIns="0" lIns="0" bIns="0" rIns="0">
            <a:spAutoFit/>
          </a:bodyPr>
          <a:lstStyle/>
          <a:p>
            <a:pPr algn="l">
              <a:lnSpc>
                <a:spcPts val="4200"/>
              </a:lnSpc>
            </a:pPr>
            <a:r>
              <a:rPr lang="en-US" sz="3000">
                <a:solidFill>
                  <a:srgbClr val="27407E"/>
                </a:solidFill>
                <a:latin typeface="Public Sans"/>
                <a:ea typeface="Public Sans"/>
                <a:cs typeface="Public Sans"/>
                <a:sym typeface="Public Sans"/>
              </a:rPr>
              <a:t>A conversation is necessary, as Mark's reactions impact the team. Understanding the situation and Mark's and your team's needs will help you support everyone involved and improve the situation.</a:t>
            </a:r>
          </a:p>
          <a:p>
            <a:pPr algn="l">
              <a:lnSpc>
                <a:spcPts val="4200"/>
              </a:lnSpc>
            </a:pPr>
          </a:p>
          <a:p>
            <a:pPr algn="l">
              <a:lnSpc>
                <a:spcPts val="4200"/>
              </a:lnSpc>
            </a:pPr>
            <a:r>
              <a:rPr lang="en-US" sz="3000" b="true">
                <a:solidFill>
                  <a:srgbClr val="27407E"/>
                </a:solidFill>
                <a:latin typeface="Public Sans Bold"/>
                <a:ea typeface="Public Sans Bold"/>
                <a:cs typeface="Public Sans Bold"/>
                <a:sym typeface="Public Sans Bold"/>
              </a:rPr>
              <a:t>Ask yourself:</a:t>
            </a:r>
            <a:r>
              <a:rPr lang="en-US" sz="3000">
                <a:solidFill>
                  <a:srgbClr val="27407E"/>
                </a:solidFill>
                <a:latin typeface="Public Sans"/>
                <a:ea typeface="Public Sans"/>
                <a:cs typeface="Public Sans"/>
                <a:sym typeface="Public Sans"/>
              </a:rPr>
              <a:t>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Has Mark taken on more responsibility or been affected by something at work or personally?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Have I connected with him recently beyond delegating tasks?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Is there more I could have done to help with his workload or understand his frustration?</a:t>
            </a:r>
          </a:p>
        </p:txBody>
      </p:sp>
      <p:sp>
        <p:nvSpPr>
          <p:cNvPr name="Freeform 7" id="7"/>
          <p:cNvSpPr/>
          <p:nvPr/>
        </p:nvSpPr>
        <p:spPr>
          <a:xfrm flipH="false" flipV="false" rot="0">
            <a:off x="14212674" y="225714"/>
            <a:ext cx="3572016" cy="3572016"/>
          </a:xfrm>
          <a:custGeom>
            <a:avLst/>
            <a:gdLst/>
            <a:ahLst/>
            <a:cxnLst/>
            <a:rect r="r" b="b" t="t" l="l"/>
            <a:pathLst>
              <a:path h="3572016" w="3572016">
                <a:moveTo>
                  <a:pt x="0" y="0"/>
                </a:moveTo>
                <a:lnTo>
                  <a:pt x="3572016" y="0"/>
                </a:lnTo>
                <a:lnTo>
                  <a:pt x="3572016" y="3572016"/>
                </a:lnTo>
                <a:lnTo>
                  <a:pt x="0" y="357201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856388" y="1028700"/>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Analyse au niveau pratique</a:t>
            </a:r>
          </a:p>
        </p:txBody>
      </p:sp>
      <p:grpSp>
        <p:nvGrpSpPr>
          <p:cNvPr name="Group 3" id="3"/>
          <p:cNvGrpSpPr/>
          <p:nvPr/>
        </p:nvGrpSpPr>
        <p:grpSpPr>
          <a:xfrm rot="0">
            <a:off x="1028700" y="2525308"/>
            <a:ext cx="16755990" cy="7066685"/>
            <a:chOff x="0" y="0"/>
            <a:chExt cx="5668076" cy="2390459"/>
          </a:xfrm>
        </p:grpSpPr>
        <p:sp>
          <p:nvSpPr>
            <p:cNvPr name="Freeform 4" id="4"/>
            <p:cNvSpPr/>
            <p:nvPr/>
          </p:nvSpPr>
          <p:spPr>
            <a:xfrm flipH="false" flipV="false" rot="0">
              <a:off x="0" y="0"/>
              <a:ext cx="5668076" cy="2390459"/>
            </a:xfrm>
            <a:custGeom>
              <a:avLst/>
              <a:gdLst/>
              <a:ahLst/>
              <a:cxnLst/>
              <a:rect r="r" b="b" t="t" l="l"/>
              <a:pathLst>
                <a:path h="2390459" w="5668076">
                  <a:moveTo>
                    <a:pt x="0" y="0"/>
                  </a:moveTo>
                  <a:lnTo>
                    <a:pt x="0" y="2390459"/>
                  </a:lnTo>
                  <a:lnTo>
                    <a:pt x="5668076" y="2390459"/>
                  </a:lnTo>
                  <a:lnTo>
                    <a:pt x="5668076" y="0"/>
                  </a:lnTo>
                  <a:lnTo>
                    <a:pt x="0" y="0"/>
                  </a:lnTo>
                  <a:close/>
                  <a:moveTo>
                    <a:pt x="5607115" y="2329499"/>
                  </a:moveTo>
                  <a:lnTo>
                    <a:pt x="59690" y="2329499"/>
                  </a:lnTo>
                  <a:lnTo>
                    <a:pt x="59690" y="59690"/>
                  </a:lnTo>
                  <a:lnTo>
                    <a:pt x="5607115" y="59690"/>
                  </a:lnTo>
                  <a:lnTo>
                    <a:pt x="5607115" y="2329499"/>
                  </a:lnTo>
                  <a:close/>
                </a:path>
              </a:pathLst>
            </a:custGeom>
            <a:solidFill>
              <a:srgbClr val="BECCF1"/>
            </a:solidFill>
          </p:spPr>
        </p:sp>
      </p:grpSp>
      <p:sp>
        <p:nvSpPr>
          <p:cNvPr name="TextBox 5" id="5"/>
          <p:cNvSpPr txBox="true"/>
          <p:nvPr/>
        </p:nvSpPr>
        <p:spPr>
          <a:xfrm rot="0">
            <a:off x="1582827" y="2884501"/>
            <a:ext cx="12127887" cy="58991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Appliquez ceci à notre scénario avec Marc :</a:t>
            </a:r>
          </a:p>
        </p:txBody>
      </p:sp>
      <p:sp>
        <p:nvSpPr>
          <p:cNvPr name="TextBox 6" id="6"/>
          <p:cNvSpPr txBox="true"/>
          <p:nvPr/>
        </p:nvSpPr>
        <p:spPr>
          <a:xfrm rot="0">
            <a:off x="1582827" y="3605195"/>
            <a:ext cx="15380370" cy="5400675"/>
          </a:xfrm>
          <a:prstGeom prst="rect">
            <a:avLst/>
          </a:prstGeom>
        </p:spPr>
        <p:txBody>
          <a:bodyPr anchor="t" rtlCol="false" tIns="0" lIns="0" bIns="0" rIns="0">
            <a:spAutoFit/>
          </a:bodyPr>
          <a:lstStyle/>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Une conversation est nécessaire, car les réactions de Marc ont un impact sur l'équipe. Comprendre la situation et les besoins de Marc et de votre équipe vous aidera à soutenir toutes les personnes impliquées et à améliorer la situation.</a:t>
            </a:r>
          </a:p>
          <a:p>
            <a:pPr algn="l">
              <a:lnSpc>
                <a:spcPts val="4200"/>
              </a:lnSpc>
            </a:pPr>
          </a:p>
          <a:p>
            <a:pPr algn="l">
              <a:lnSpc>
                <a:spcPts val="4759"/>
              </a:lnSpc>
            </a:pPr>
            <a:r>
              <a:rPr lang="en-US" sz="3399" b="true">
                <a:solidFill>
                  <a:srgbClr val="27407E"/>
                </a:solidFill>
                <a:latin typeface="Public Sans Bold"/>
                <a:ea typeface="Public Sans Bold"/>
                <a:cs typeface="Public Sans Bold"/>
                <a:sym typeface="Public Sans Bold"/>
              </a:rPr>
              <a:t>Posez-vous les questions suivantes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Marc a-t-il pris plus de responsabilités ou a-t-il été affecté par quelque chose au travail ou personnellement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Me suis-je rapproché de lui récemment au-delà de la délégation de tâches ?</a:t>
            </a:r>
          </a:p>
          <a:p>
            <a:pPr algn="l" marL="647700" indent="-323850" lvl="1">
              <a:lnSpc>
                <a:spcPts val="4200"/>
              </a:lnSpc>
              <a:buFont typeface="Arial"/>
              <a:buChar char="•"/>
            </a:pPr>
            <a:r>
              <a:rPr lang="en-US" sz="3000">
                <a:solidFill>
                  <a:srgbClr val="27407E"/>
                </a:solidFill>
                <a:latin typeface="Public Sans"/>
                <a:ea typeface="Public Sans"/>
                <a:cs typeface="Public Sans"/>
                <a:sym typeface="Public Sans"/>
              </a:rPr>
              <a:t>Aurais-je pu faire plus pour l'aider dans sa charge de travail ou pour comprendre sa frustration ?</a:t>
            </a:r>
          </a:p>
        </p:txBody>
      </p:sp>
      <p:sp>
        <p:nvSpPr>
          <p:cNvPr name="Freeform 7" id="7"/>
          <p:cNvSpPr/>
          <p:nvPr/>
        </p:nvSpPr>
        <p:spPr>
          <a:xfrm flipH="false" flipV="false" rot="0">
            <a:off x="14212674" y="225714"/>
            <a:ext cx="3572016" cy="3572016"/>
          </a:xfrm>
          <a:custGeom>
            <a:avLst/>
            <a:gdLst/>
            <a:ahLst/>
            <a:cxnLst/>
            <a:rect r="r" b="b" t="t" l="l"/>
            <a:pathLst>
              <a:path h="3572016" w="3572016">
                <a:moveTo>
                  <a:pt x="0" y="0"/>
                </a:moveTo>
                <a:lnTo>
                  <a:pt x="3572016" y="0"/>
                </a:lnTo>
                <a:lnTo>
                  <a:pt x="3572016" y="3572016"/>
                </a:lnTo>
                <a:lnTo>
                  <a:pt x="0" y="357201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sp>
        <p:nvSpPr>
          <p:cNvPr name="TextBox 2" id="2"/>
          <p:cNvSpPr txBox="true"/>
          <p:nvPr/>
        </p:nvSpPr>
        <p:spPr>
          <a:xfrm rot="0">
            <a:off x="1028700" y="1028700"/>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Analyze at the Emotional Level</a:t>
            </a:r>
          </a:p>
        </p:txBody>
      </p:sp>
      <p:sp>
        <p:nvSpPr>
          <p:cNvPr name="AutoShape 3" id="3"/>
          <p:cNvSpPr/>
          <p:nvPr/>
        </p:nvSpPr>
        <p:spPr>
          <a:xfrm rot="0">
            <a:off x="0" y="8543305"/>
            <a:ext cx="18288000" cy="1743695"/>
          </a:xfrm>
          <a:prstGeom prst="rect">
            <a:avLst/>
          </a:prstGeom>
          <a:solidFill>
            <a:srgbClr val="27407E"/>
          </a:solidFill>
        </p:spPr>
      </p:sp>
      <p:sp>
        <p:nvSpPr>
          <p:cNvPr name="TextBox 4" id="4"/>
          <p:cNvSpPr txBox="true"/>
          <p:nvPr/>
        </p:nvSpPr>
        <p:spPr>
          <a:xfrm rot="0">
            <a:off x="6816620" y="2581283"/>
            <a:ext cx="9902378" cy="539051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Managing your emotions: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Identify your emotion</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Reframe your current fears into a potentially positive outcome </a:t>
            </a:r>
          </a:p>
          <a:p>
            <a:pPr algn="l">
              <a:lnSpc>
                <a:spcPts val="4759"/>
              </a:lnSpc>
            </a:pPr>
          </a:p>
          <a:p>
            <a:pPr algn="l">
              <a:lnSpc>
                <a:spcPts val="4759"/>
              </a:lnSpc>
            </a:pPr>
            <a:r>
              <a:rPr lang="en-US" sz="3399" b="true">
                <a:solidFill>
                  <a:srgbClr val="27407E"/>
                </a:solidFill>
                <a:latin typeface="Public Sans Bold"/>
                <a:ea typeface="Public Sans Bold"/>
                <a:cs typeface="Public Sans Bold"/>
                <a:sym typeface="Public Sans Bold"/>
              </a:rPr>
              <a:t>Managing</a:t>
            </a:r>
            <a:r>
              <a:rPr lang="en-US" sz="3399" b="true">
                <a:solidFill>
                  <a:srgbClr val="27407E"/>
                </a:solidFill>
                <a:latin typeface="Public Sans Bold"/>
                <a:ea typeface="Public Sans Bold"/>
                <a:cs typeface="Public Sans Bold"/>
                <a:sym typeface="Public Sans Bold"/>
              </a:rPr>
              <a:t> the other person's emotions: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Consider the emotional impact of this information</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Consider the emotion behind their actions</a:t>
            </a:r>
          </a:p>
        </p:txBody>
      </p:sp>
      <p:sp>
        <p:nvSpPr>
          <p:cNvPr name="Freeform 5" id="5"/>
          <p:cNvSpPr/>
          <p:nvPr/>
        </p:nvSpPr>
        <p:spPr>
          <a:xfrm flipH="false" flipV="false" rot="0">
            <a:off x="990600" y="6446098"/>
            <a:ext cx="5447571" cy="2743595"/>
          </a:xfrm>
          <a:custGeom>
            <a:avLst/>
            <a:gdLst/>
            <a:ahLst/>
            <a:cxnLst/>
            <a:rect r="r" b="b" t="t" l="l"/>
            <a:pathLst>
              <a:path h="2743595" w="5447571">
                <a:moveTo>
                  <a:pt x="0" y="0"/>
                </a:moveTo>
                <a:lnTo>
                  <a:pt x="5447571" y="0"/>
                </a:lnTo>
                <a:lnTo>
                  <a:pt x="5447571" y="2743595"/>
                </a:lnTo>
                <a:lnTo>
                  <a:pt x="0" y="274359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sp>
        <p:nvSpPr>
          <p:cNvPr name="AutoShape 2" id="2"/>
          <p:cNvSpPr/>
          <p:nvPr/>
        </p:nvSpPr>
        <p:spPr>
          <a:xfrm rot="0">
            <a:off x="0" y="8543305"/>
            <a:ext cx="18288000" cy="1743695"/>
          </a:xfrm>
          <a:prstGeom prst="rect">
            <a:avLst/>
          </a:prstGeom>
          <a:solidFill>
            <a:srgbClr val="BECCF1"/>
          </a:solidFill>
        </p:spPr>
      </p:sp>
      <p:sp>
        <p:nvSpPr>
          <p:cNvPr name="Freeform 3" id="3"/>
          <p:cNvSpPr/>
          <p:nvPr/>
        </p:nvSpPr>
        <p:spPr>
          <a:xfrm flipH="false" flipV="false" rot="0">
            <a:off x="9384384" y="2513863"/>
            <a:ext cx="7874916" cy="6901290"/>
          </a:xfrm>
          <a:custGeom>
            <a:avLst/>
            <a:gdLst/>
            <a:ahLst/>
            <a:cxnLst/>
            <a:rect r="r" b="b" t="t" l="l"/>
            <a:pathLst>
              <a:path h="6901290" w="7874916">
                <a:moveTo>
                  <a:pt x="0" y="0"/>
                </a:moveTo>
                <a:lnTo>
                  <a:pt x="7874916" y="0"/>
                </a:lnTo>
                <a:lnTo>
                  <a:pt x="7874916" y="6901290"/>
                </a:lnTo>
                <a:lnTo>
                  <a:pt x="0" y="690129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028700"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5" id="5"/>
          <p:cNvGrpSpPr/>
          <p:nvPr/>
        </p:nvGrpSpPr>
        <p:grpSpPr>
          <a:xfrm rot="0">
            <a:off x="1028700" y="2405505"/>
            <a:ext cx="7642804" cy="3559003"/>
            <a:chOff x="0" y="0"/>
            <a:chExt cx="10190406" cy="4745337"/>
          </a:xfrm>
        </p:grpSpPr>
        <p:sp>
          <p:nvSpPr>
            <p:cNvPr name="TextBox 6" id="6"/>
            <p:cNvSpPr txBox="true"/>
            <p:nvPr/>
          </p:nvSpPr>
          <p:spPr>
            <a:xfrm rot="0">
              <a:off x="0" y="200025"/>
              <a:ext cx="10190406" cy="3880929"/>
            </a:xfrm>
            <a:prstGeom prst="rect">
              <a:avLst/>
            </a:prstGeom>
          </p:spPr>
          <p:txBody>
            <a:bodyPr anchor="t" rtlCol="false" tIns="0" lIns="0" bIns="0" rIns="0">
              <a:spAutoFit/>
            </a:bodyPr>
            <a:lstStyle/>
            <a:p>
              <a:pPr algn="l">
                <a:lnSpc>
                  <a:spcPts val="11000"/>
                </a:lnSpc>
              </a:pPr>
              <a:r>
                <a:rPr lang="en-US" sz="11000">
                  <a:solidFill>
                    <a:srgbClr val="27407E"/>
                  </a:solidFill>
                  <a:latin typeface="Calistoga"/>
                  <a:ea typeface="Calistoga"/>
                  <a:cs typeface="Calistoga"/>
                  <a:sym typeface="Calistoga"/>
                </a:rPr>
                <a:t>Discussions</a:t>
              </a:r>
            </a:p>
            <a:p>
              <a:pPr algn="l">
                <a:lnSpc>
                  <a:spcPts val="11000"/>
                </a:lnSpc>
              </a:pPr>
              <a:r>
                <a:rPr lang="en-US" sz="11000">
                  <a:solidFill>
                    <a:srgbClr val="27407E"/>
                  </a:solidFill>
                  <a:latin typeface="Calistoga"/>
                  <a:ea typeface="Calistoga"/>
                  <a:cs typeface="Calistoga"/>
                  <a:sym typeface="Calistoga"/>
                </a:rPr>
                <a:t>Difficiles</a:t>
              </a:r>
            </a:p>
          </p:txBody>
        </p:sp>
        <p:sp>
          <p:nvSpPr>
            <p:cNvPr name="TextBox 7" id="7"/>
            <p:cNvSpPr txBox="true"/>
            <p:nvPr/>
          </p:nvSpPr>
          <p:spPr>
            <a:xfrm rot="0">
              <a:off x="0" y="4151612"/>
              <a:ext cx="9951049" cy="593725"/>
            </a:xfrm>
            <a:prstGeom prst="rect">
              <a:avLst/>
            </a:prstGeom>
          </p:spPr>
          <p:txBody>
            <a:bodyPr anchor="t" rtlCol="false" tIns="0" lIns="0" bIns="0" rIns="0">
              <a:spAutoFit/>
            </a:bodyPr>
            <a:lstStyle/>
            <a:p>
              <a:pPr algn="l">
                <a:lnSpc>
                  <a:spcPts val="3480"/>
                </a:lnSpc>
              </a:pPr>
              <a:r>
                <a:rPr lang="en-US" sz="2900">
                  <a:solidFill>
                    <a:srgbClr val="27407E"/>
                  </a:solidFill>
                  <a:latin typeface="Public Sans"/>
                  <a:ea typeface="Public Sans"/>
                  <a:cs typeface="Public Sans"/>
                  <a:sym typeface="Public Sans"/>
                </a:rPr>
                <a:t>Comment gérer les conversations difficiles</a:t>
              </a:r>
            </a:p>
          </p:txBody>
        </p:sp>
      </p:gr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sp>
        <p:nvSpPr>
          <p:cNvPr name="TextBox 2" id="2"/>
          <p:cNvSpPr txBox="true"/>
          <p:nvPr/>
        </p:nvSpPr>
        <p:spPr>
          <a:xfrm rot="0">
            <a:off x="990600" y="635138"/>
            <a:ext cx="13449300" cy="1057275"/>
          </a:xfrm>
          <a:prstGeom prst="rect">
            <a:avLst/>
          </a:prstGeom>
        </p:spPr>
        <p:txBody>
          <a:bodyPr anchor="t" rtlCol="false" tIns="0" lIns="0" bIns="0" rIns="0">
            <a:spAutoFit/>
          </a:bodyPr>
          <a:lstStyle/>
          <a:p>
            <a:pPr algn="l">
              <a:lnSpc>
                <a:spcPts val="8399"/>
              </a:lnSpc>
            </a:pPr>
            <a:r>
              <a:rPr lang="en-US" sz="6999">
                <a:solidFill>
                  <a:srgbClr val="27407E"/>
                </a:solidFill>
                <a:latin typeface="Calistoga"/>
                <a:ea typeface="Calistoga"/>
                <a:cs typeface="Calistoga"/>
                <a:sym typeface="Calistoga"/>
              </a:rPr>
              <a:t>Analyse au niveau émotionnel</a:t>
            </a:r>
          </a:p>
        </p:txBody>
      </p:sp>
      <p:sp>
        <p:nvSpPr>
          <p:cNvPr name="AutoShape 3" id="3"/>
          <p:cNvSpPr/>
          <p:nvPr/>
        </p:nvSpPr>
        <p:spPr>
          <a:xfrm rot="0">
            <a:off x="0" y="8543305"/>
            <a:ext cx="18288000" cy="1743695"/>
          </a:xfrm>
          <a:prstGeom prst="rect">
            <a:avLst/>
          </a:prstGeom>
          <a:solidFill>
            <a:srgbClr val="27407E"/>
          </a:solidFill>
        </p:spPr>
      </p:sp>
      <p:sp>
        <p:nvSpPr>
          <p:cNvPr name="TextBox 4" id="4"/>
          <p:cNvSpPr txBox="true"/>
          <p:nvPr/>
        </p:nvSpPr>
        <p:spPr>
          <a:xfrm rot="0">
            <a:off x="6273641" y="2084464"/>
            <a:ext cx="10985659" cy="5990590"/>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Gérer vos émotions: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Identifier votre émotion/vos émotions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Reformulez vos craintes actuelles en les transformant à un résultat potentiellement positif</a:t>
            </a:r>
          </a:p>
          <a:p>
            <a:pPr algn="l">
              <a:lnSpc>
                <a:spcPts val="4759"/>
              </a:lnSpc>
            </a:pPr>
          </a:p>
          <a:p>
            <a:pPr algn="l">
              <a:lnSpc>
                <a:spcPts val="4759"/>
              </a:lnSpc>
            </a:pPr>
            <a:r>
              <a:rPr lang="en-US" sz="3399" b="true">
                <a:solidFill>
                  <a:srgbClr val="27407E"/>
                </a:solidFill>
                <a:latin typeface="Public Sans Bold"/>
                <a:ea typeface="Public Sans Bold"/>
                <a:cs typeface="Public Sans Bold"/>
                <a:sym typeface="Public Sans Bold"/>
              </a:rPr>
              <a:t>Gérer les émotions de l'autre personne: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Tenir compte de l'impact émotionnel de cette information</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Tenir compte de l'émotion qui sous-tend ses actions</a:t>
            </a:r>
          </a:p>
        </p:txBody>
      </p:sp>
      <p:sp>
        <p:nvSpPr>
          <p:cNvPr name="Freeform 5" id="5"/>
          <p:cNvSpPr/>
          <p:nvPr/>
        </p:nvSpPr>
        <p:spPr>
          <a:xfrm flipH="false" flipV="false" rot="0">
            <a:off x="990600" y="6446098"/>
            <a:ext cx="5447571" cy="2743595"/>
          </a:xfrm>
          <a:custGeom>
            <a:avLst/>
            <a:gdLst/>
            <a:ahLst/>
            <a:cxnLst/>
            <a:rect r="r" b="b" t="t" l="l"/>
            <a:pathLst>
              <a:path h="2743595" w="5447571">
                <a:moveTo>
                  <a:pt x="0" y="0"/>
                </a:moveTo>
                <a:lnTo>
                  <a:pt x="5447571" y="0"/>
                </a:lnTo>
                <a:lnTo>
                  <a:pt x="5447571" y="2743595"/>
                </a:lnTo>
                <a:lnTo>
                  <a:pt x="0" y="274359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Tree>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grpSp>
        <p:nvGrpSpPr>
          <p:cNvPr name="Group 2" id="2"/>
          <p:cNvGrpSpPr/>
          <p:nvPr/>
        </p:nvGrpSpPr>
        <p:grpSpPr>
          <a:xfrm rot="0">
            <a:off x="2781300" y="787463"/>
            <a:ext cx="14478000" cy="8470837"/>
            <a:chOff x="0" y="0"/>
            <a:chExt cx="4897496" cy="2865444"/>
          </a:xfrm>
        </p:grpSpPr>
        <p:sp>
          <p:nvSpPr>
            <p:cNvPr name="Freeform 3" id="3"/>
            <p:cNvSpPr/>
            <p:nvPr/>
          </p:nvSpPr>
          <p:spPr>
            <a:xfrm flipH="false" flipV="false" rot="0">
              <a:off x="0" y="0"/>
              <a:ext cx="4897496" cy="2865444"/>
            </a:xfrm>
            <a:custGeom>
              <a:avLst/>
              <a:gdLst/>
              <a:ahLst/>
              <a:cxnLst/>
              <a:rect r="r" b="b" t="t" l="l"/>
              <a:pathLst>
                <a:path h="2865444" w="4897496">
                  <a:moveTo>
                    <a:pt x="4773036" y="2865444"/>
                  </a:moveTo>
                  <a:lnTo>
                    <a:pt x="124460" y="2865444"/>
                  </a:lnTo>
                  <a:cubicBezTo>
                    <a:pt x="55880" y="2865444"/>
                    <a:pt x="0" y="2809564"/>
                    <a:pt x="0" y="2740984"/>
                  </a:cubicBezTo>
                  <a:lnTo>
                    <a:pt x="0" y="124460"/>
                  </a:lnTo>
                  <a:cubicBezTo>
                    <a:pt x="0" y="55880"/>
                    <a:pt x="55880" y="0"/>
                    <a:pt x="124460" y="0"/>
                  </a:cubicBezTo>
                  <a:lnTo>
                    <a:pt x="4773037" y="0"/>
                  </a:lnTo>
                  <a:cubicBezTo>
                    <a:pt x="4841616" y="0"/>
                    <a:pt x="4897496" y="55880"/>
                    <a:pt x="4897496" y="124460"/>
                  </a:cubicBezTo>
                  <a:lnTo>
                    <a:pt x="4897496" y="2740984"/>
                  </a:lnTo>
                  <a:cubicBezTo>
                    <a:pt x="4897496" y="2809564"/>
                    <a:pt x="4841616" y="2865444"/>
                    <a:pt x="4773037" y="2865444"/>
                  </a:cubicBezTo>
                  <a:close/>
                </a:path>
              </a:pathLst>
            </a:custGeom>
            <a:solidFill>
              <a:srgbClr val="F6F6F6"/>
            </a:solidFill>
          </p:spPr>
        </p:sp>
      </p:grpSp>
      <p:sp>
        <p:nvSpPr>
          <p:cNvPr name="Freeform 4" id="4"/>
          <p:cNvSpPr/>
          <p:nvPr/>
        </p:nvSpPr>
        <p:spPr>
          <a:xfrm flipH="false" flipV="false" rot="0">
            <a:off x="-459773" y="6058050"/>
            <a:ext cx="9044657" cy="6194137"/>
          </a:xfrm>
          <a:custGeom>
            <a:avLst/>
            <a:gdLst/>
            <a:ahLst/>
            <a:cxnLst/>
            <a:rect r="r" b="b" t="t" l="l"/>
            <a:pathLst>
              <a:path h="6194137" w="9044657">
                <a:moveTo>
                  <a:pt x="0" y="0"/>
                </a:moveTo>
                <a:lnTo>
                  <a:pt x="9044657" y="0"/>
                </a:lnTo>
                <a:lnTo>
                  <a:pt x="9044657" y="6194138"/>
                </a:lnTo>
                <a:lnTo>
                  <a:pt x="0" y="619413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5" id="5"/>
          <p:cNvSpPr txBox="true"/>
          <p:nvPr/>
        </p:nvSpPr>
        <p:spPr>
          <a:xfrm rot="0">
            <a:off x="3948488" y="1506724"/>
            <a:ext cx="8417633"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Identify the Goal </a:t>
            </a:r>
          </a:p>
        </p:txBody>
      </p:sp>
      <p:sp>
        <p:nvSpPr>
          <p:cNvPr name="TextBox 6" id="6"/>
          <p:cNvSpPr txBox="true"/>
          <p:nvPr/>
        </p:nvSpPr>
        <p:spPr>
          <a:xfrm rot="0">
            <a:off x="3948488" y="3015389"/>
            <a:ext cx="12143624" cy="2390140"/>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Define your goal</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Clarify what you want and don't want</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Prepare to negotiate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Consider the consequences of each path</a:t>
            </a:r>
          </a:p>
        </p:txBody>
      </p:sp>
      <p:sp>
        <p:nvSpPr>
          <p:cNvPr name="TextBox 7" id="7"/>
          <p:cNvSpPr txBox="true"/>
          <p:nvPr/>
        </p:nvSpPr>
        <p:spPr>
          <a:xfrm rot="0">
            <a:off x="7498123" y="5833165"/>
            <a:ext cx="8593989" cy="2390140"/>
          </a:xfrm>
          <a:prstGeom prst="rect">
            <a:avLst/>
          </a:prstGeom>
        </p:spPr>
        <p:txBody>
          <a:bodyPr anchor="t" rtlCol="false" tIns="0" lIns="0" bIns="0" rIns="0">
            <a:spAutoFit/>
          </a:bodyPr>
          <a:lstStyle/>
          <a:p>
            <a:pPr algn="l">
              <a:lnSpc>
                <a:spcPts val="4759"/>
              </a:lnSpc>
            </a:pPr>
            <a:r>
              <a:rPr lang="en-US" sz="3399" i="true">
                <a:solidFill>
                  <a:srgbClr val="27407E"/>
                </a:solidFill>
                <a:latin typeface="Public Sans Italics"/>
                <a:ea typeface="Public Sans Italics"/>
                <a:cs typeface="Public Sans Italics"/>
                <a:sym typeface="Public Sans Italics"/>
              </a:rPr>
              <a:t>Ex.  My goal for my conversation with Mark is to work together to deduce the cause of stress and reduce the impact on the team through clear communication of needs.</a:t>
            </a:r>
          </a:p>
        </p:txBody>
      </p:sp>
    </p:spTree>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BECCF1"/>
        </a:solidFill>
      </p:bgPr>
    </p:bg>
    <p:spTree>
      <p:nvGrpSpPr>
        <p:cNvPr id="1" name=""/>
        <p:cNvGrpSpPr/>
        <p:nvPr/>
      </p:nvGrpSpPr>
      <p:grpSpPr>
        <a:xfrm>
          <a:off x="0" y="0"/>
          <a:ext cx="0" cy="0"/>
          <a:chOff x="0" y="0"/>
          <a:chExt cx="0" cy="0"/>
        </a:xfrm>
      </p:grpSpPr>
      <p:grpSp>
        <p:nvGrpSpPr>
          <p:cNvPr name="Group 2" id="2"/>
          <p:cNvGrpSpPr/>
          <p:nvPr/>
        </p:nvGrpSpPr>
        <p:grpSpPr>
          <a:xfrm rot="0">
            <a:off x="2781300" y="787463"/>
            <a:ext cx="14478000" cy="8470837"/>
            <a:chOff x="0" y="0"/>
            <a:chExt cx="4897496" cy="2865444"/>
          </a:xfrm>
        </p:grpSpPr>
        <p:sp>
          <p:nvSpPr>
            <p:cNvPr name="Freeform 3" id="3"/>
            <p:cNvSpPr/>
            <p:nvPr/>
          </p:nvSpPr>
          <p:spPr>
            <a:xfrm flipH="false" flipV="false" rot="0">
              <a:off x="0" y="0"/>
              <a:ext cx="4897496" cy="2865444"/>
            </a:xfrm>
            <a:custGeom>
              <a:avLst/>
              <a:gdLst/>
              <a:ahLst/>
              <a:cxnLst/>
              <a:rect r="r" b="b" t="t" l="l"/>
              <a:pathLst>
                <a:path h="2865444" w="4897496">
                  <a:moveTo>
                    <a:pt x="4773036" y="2865444"/>
                  </a:moveTo>
                  <a:lnTo>
                    <a:pt x="124460" y="2865444"/>
                  </a:lnTo>
                  <a:cubicBezTo>
                    <a:pt x="55880" y="2865444"/>
                    <a:pt x="0" y="2809564"/>
                    <a:pt x="0" y="2740984"/>
                  </a:cubicBezTo>
                  <a:lnTo>
                    <a:pt x="0" y="124460"/>
                  </a:lnTo>
                  <a:cubicBezTo>
                    <a:pt x="0" y="55880"/>
                    <a:pt x="55880" y="0"/>
                    <a:pt x="124460" y="0"/>
                  </a:cubicBezTo>
                  <a:lnTo>
                    <a:pt x="4773037" y="0"/>
                  </a:lnTo>
                  <a:cubicBezTo>
                    <a:pt x="4841616" y="0"/>
                    <a:pt x="4897496" y="55880"/>
                    <a:pt x="4897496" y="124460"/>
                  </a:cubicBezTo>
                  <a:lnTo>
                    <a:pt x="4897496" y="2740984"/>
                  </a:lnTo>
                  <a:cubicBezTo>
                    <a:pt x="4897496" y="2809564"/>
                    <a:pt x="4841616" y="2865444"/>
                    <a:pt x="4773037" y="2865444"/>
                  </a:cubicBezTo>
                  <a:close/>
                </a:path>
              </a:pathLst>
            </a:custGeom>
            <a:solidFill>
              <a:srgbClr val="F6F6F6"/>
            </a:solidFill>
          </p:spPr>
        </p:sp>
      </p:grpSp>
      <p:sp>
        <p:nvSpPr>
          <p:cNvPr name="Freeform 4" id="4"/>
          <p:cNvSpPr/>
          <p:nvPr/>
        </p:nvSpPr>
        <p:spPr>
          <a:xfrm flipH="false" flipV="false" rot="0">
            <a:off x="-459773" y="6058050"/>
            <a:ext cx="9044657" cy="6194137"/>
          </a:xfrm>
          <a:custGeom>
            <a:avLst/>
            <a:gdLst/>
            <a:ahLst/>
            <a:cxnLst/>
            <a:rect r="r" b="b" t="t" l="l"/>
            <a:pathLst>
              <a:path h="6194137" w="9044657">
                <a:moveTo>
                  <a:pt x="0" y="0"/>
                </a:moveTo>
                <a:lnTo>
                  <a:pt x="9044657" y="0"/>
                </a:lnTo>
                <a:lnTo>
                  <a:pt x="9044657" y="6194138"/>
                </a:lnTo>
                <a:lnTo>
                  <a:pt x="0" y="619413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5" id="5"/>
          <p:cNvSpPr txBox="true"/>
          <p:nvPr/>
        </p:nvSpPr>
        <p:spPr>
          <a:xfrm rot="0">
            <a:off x="290645" y="1481530"/>
            <a:ext cx="14258854" cy="12287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Identifier l'objectif</a:t>
            </a:r>
          </a:p>
        </p:txBody>
      </p:sp>
      <p:sp>
        <p:nvSpPr>
          <p:cNvPr name="TextBox 6" id="6"/>
          <p:cNvSpPr txBox="true"/>
          <p:nvPr/>
        </p:nvSpPr>
        <p:spPr>
          <a:xfrm rot="0">
            <a:off x="4062555" y="2919805"/>
            <a:ext cx="12143624" cy="2390140"/>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Définir votre objectif</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Clarifier ce que vous voulez et ce que vous ne voulez pas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Se préparer à négocier</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Considérer les conséquences de chaque voie</a:t>
            </a:r>
          </a:p>
        </p:txBody>
      </p:sp>
      <p:sp>
        <p:nvSpPr>
          <p:cNvPr name="TextBox 7" id="7"/>
          <p:cNvSpPr txBox="true"/>
          <p:nvPr/>
        </p:nvSpPr>
        <p:spPr>
          <a:xfrm rot="0">
            <a:off x="7420072" y="5514811"/>
            <a:ext cx="8593989" cy="2990215"/>
          </a:xfrm>
          <a:prstGeom prst="rect">
            <a:avLst/>
          </a:prstGeom>
        </p:spPr>
        <p:txBody>
          <a:bodyPr anchor="t" rtlCol="false" tIns="0" lIns="0" bIns="0" rIns="0">
            <a:spAutoFit/>
          </a:bodyPr>
          <a:lstStyle/>
          <a:p>
            <a:pPr algn="l">
              <a:lnSpc>
                <a:spcPts val="4759"/>
              </a:lnSpc>
            </a:pPr>
            <a:r>
              <a:rPr lang="en-US" sz="3399" i="true">
                <a:solidFill>
                  <a:srgbClr val="27407E"/>
                </a:solidFill>
                <a:latin typeface="Public Sans Italics"/>
                <a:ea typeface="Public Sans Italics"/>
                <a:cs typeface="Public Sans Italics"/>
                <a:sym typeface="Public Sans Italics"/>
              </a:rPr>
              <a:t>Ex. L'objectif de ma conversation avec Marc est de travailler ensemble pour déduire la cause du stress et en réduire l'impact sur l'équipe grâce à une communication claire des besoins.</a:t>
            </a:r>
          </a:p>
        </p:txBody>
      </p:sp>
    </p:spTree>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1114933" y="3777753"/>
            <a:ext cx="16144367" cy="5617351"/>
            <a:chOff x="0" y="0"/>
            <a:chExt cx="21525823" cy="7489801"/>
          </a:xfrm>
        </p:grpSpPr>
        <p:grpSp>
          <p:nvGrpSpPr>
            <p:cNvPr name="Group 3" id="3"/>
            <p:cNvGrpSpPr/>
            <p:nvPr/>
          </p:nvGrpSpPr>
          <p:grpSpPr>
            <a:xfrm rot="0">
              <a:off x="0" y="0"/>
              <a:ext cx="21525823" cy="7489801"/>
              <a:chOff x="0" y="0"/>
              <a:chExt cx="5461181" cy="1900190"/>
            </a:xfrm>
          </p:grpSpPr>
          <p:sp>
            <p:nvSpPr>
              <p:cNvPr name="Freeform 4" id="4"/>
              <p:cNvSpPr/>
              <p:nvPr/>
            </p:nvSpPr>
            <p:spPr>
              <a:xfrm flipH="false" flipV="false" rot="0">
                <a:off x="0" y="0"/>
                <a:ext cx="5461181" cy="1900190"/>
              </a:xfrm>
              <a:custGeom>
                <a:avLst/>
                <a:gdLst/>
                <a:ahLst/>
                <a:cxnLst/>
                <a:rect r="r" b="b" t="t" l="l"/>
                <a:pathLst>
                  <a:path h="1900190" w="5461181">
                    <a:moveTo>
                      <a:pt x="0" y="0"/>
                    </a:moveTo>
                    <a:lnTo>
                      <a:pt x="0" y="1900190"/>
                    </a:lnTo>
                    <a:lnTo>
                      <a:pt x="5461181" y="1900190"/>
                    </a:lnTo>
                    <a:lnTo>
                      <a:pt x="5461181" y="0"/>
                    </a:lnTo>
                    <a:lnTo>
                      <a:pt x="0" y="0"/>
                    </a:lnTo>
                    <a:close/>
                    <a:moveTo>
                      <a:pt x="5400221" y="1839230"/>
                    </a:moveTo>
                    <a:lnTo>
                      <a:pt x="59690" y="1839230"/>
                    </a:lnTo>
                    <a:lnTo>
                      <a:pt x="59690" y="59690"/>
                    </a:lnTo>
                    <a:lnTo>
                      <a:pt x="5400221" y="59690"/>
                    </a:lnTo>
                    <a:lnTo>
                      <a:pt x="5400221" y="1839230"/>
                    </a:lnTo>
                    <a:close/>
                  </a:path>
                </a:pathLst>
              </a:custGeom>
              <a:solidFill>
                <a:srgbClr val="C7D0D8"/>
              </a:solidFill>
            </p:spPr>
          </p:sp>
        </p:grpSp>
        <p:sp>
          <p:nvSpPr>
            <p:cNvPr name="TextBox 5" id="5"/>
            <p:cNvSpPr txBox="true"/>
            <p:nvPr/>
          </p:nvSpPr>
          <p:spPr>
            <a:xfrm rot="0">
              <a:off x="1114527" y="458375"/>
              <a:ext cx="14063430" cy="761153"/>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Consider the following when planning: </a:t>
              </a:r>
            </a:p>
          </p:txBody>
        </p:sp>
        <p:sp>
          <p:nvSpPr>
            <p:cNvPr name="TextBox 6" id="6"/>
            <p:cNvSpPr txBox="true"/>
            <p:nvPr/>
          </p:nvSpPr>
          <p:spPr>
            <a:xfrm rot="0">
              <a:off x="802106" y="1331424"/>
              <a:ext cx="19921610" cy="5561753"/>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Schedule the meeting at the right time and duration</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Outline the conversation structure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Present facts neutrally and ask for their perspective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Listen more than speak</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Engage and repeat key points for clarity</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Share your feelings and show compassion for theirs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Collaborate on a solution, next steps, and success measures</a:t>
              </a:r>
            </a:p>
          </p:txBody>
        </p:sp>
      </p:grpSp>
      <p:sp>
        <p:nvSpPr>
          <p:cNvPr name="Freeform 7" id="7"/>
          <p:cNvSpPr/>
          <p:nvPr/>
        </p:nvSpPr>
        <p:spPr>
          <a:xfrm flipH="false" flipV="false" rot="0">
            <a:off x="13504459" y="891896"/>
            <a:ext cx="3478876" cy="4114800"/>
          </a:xfrm>
          <a:custGeom>
            <a:avLst/>
            <a:gdLst/>
            <a:ahLst/>
            <a:cxnLst/>
            <a:rect r="r" b="b" t="t" l="l"/>
            <a:pathLst>
              <a:path h="4114800" w="3478876">
                <a:moveTo>
                  <a:pt x="0" y="0"/>
                </a:moveTo>
                <a:lnTo>
                  <a:pt x="3478877" y="0"/>
                </a:lnTo>
                <a:lnTo>
                  <a:pt x="3478877"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8" id="8"/>
          <p:cNvGrpSpPr/>
          <p:nvPr/>
        </p:nvGrpSpPr>
        <p:grpSpPr>
          <a:xfrm rot="0">
            <a:off x="1114933" y="1195176"/>
            <a:ext cx="14258854" cy="2375495"/>
            <a:chOff x="0" y="0"/>
            <a:chExt cx="19011805" cy="3167327"/>
          </a:xfrm>
        </p:grpSpPr>
        <p:sp>
          <p:nvSpPr>
            <p:cNvPr name="TextBox 9" id="9"/>
            <p:cNvSpPr txBox="true"/>
            <p:nvPr/>
          </p:nvSpPr>
          <p:spPr>
            <a:xfrm rot="0">
              <a:off x="0" y="-9525"/>
              <a:ext cx="19011805" cy="16351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Plan the conversation</a:t>
              </a:r>
            </a:p>
          </p:txBody>
        </p:sp>
        <p:sp>
          <p:nvSpPr>
            <p:cNvPr name="TextBox 10" id="10"/>
            <p:cNvSpPr txBox="true"/>
            <p:nvPr/>
          </p:nvSpPr>
          <p:spPr>
            <a:xfrm rot="0">
              <a:off x="63409" y="1704075"/>
              <a:ext cx="14510494" cy="1463252"/>
            </a:xfrm>
            <a:prstGeom prst="rect">
              <a:avLst/>
            </a:prstGeom>
          </p:spPr>
          <p:txBody>
            <a:bodyPr anchor="t" rtlCol="false" tIns="0" lIns="0" bIns="0" rIns="0">
              <a:spAutoFit/>
            </a:bodyPr>
            <a:lstStyle/>
            <a:p>
              <a:pPr algn="l">
                <a:lnSpc>
                  <a:spcPts val="4420"/>
                </a:lnSpc>
              </a:pPr>
              <a:r>
                <a:rPr lang="en-US" sz="3400">
                  <a:solidFill>
                    <a:srgbClr val="00BFA8"/>
                  </a:solidFill>
                  <a:latin typeface="Public Sans"/>
                  <a:ea typeface="Public Sans"/>
                  <a:cs typeface="Public Sans"/>
                  <a:sym typeface="Public Sans"/>
                </a:rPr>
                <a:t>Apply what you know now to have a productive and insightful discussion to reach your goal</a:t>
              </a:r>
            </a:p>
          </p:txBody>
        </p:sp>
      </p:grpSp>
    </p:spTree>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1287207" y="3197727"/>
            <a:ext cx="16144367" cy="6402700"/>
            <a:chOff x="0" y="0"/>
            <a:chExt cx="5461181" cy="2165852"/>
          </a:xfrm>
        </p:grpSpPr>
        <p:sp>
          <p:nvSpPr>
            <p:cNvPr name="Freeform 3" id="3"/>
            <p:cNvSpPr/>
            <p:nvPr/>
          </p:nvSpPr>
          <p:spPr>
            <a:xfrm flipH="false" flipV="false" rot="0">
              <a:off x="0" y="0"/>
              <a:ext cx="5461181" cy="2165852"/>
            </a:xfrm>
            <a:custGeom>
              <a:avLst/>
              <a:gdLst/>
              <a:ahLst/>
              <a:cxnLst/>
              <a:rect r="r" b="b" t="t" l="l"/>
              <a:pathLst>
                <a:path h="2165852" w="5461181">
                  <a:moveTo>
                    <a:pt x="0" y="0"/>
                  </a:moveTo>
                  <a:lnTo>
                    <a:pt x="0" y="2165852"/>
                  </a:lnTo>
                  <a:lnTo>
                    <a:pt x="5461181" y="2165852"/>
                  </a:lnTo>
                  <a:lnTo>
                    <a:pt x="5461181" y="0"/>
                  </a:lnTo>
                  <a:lnTo>
                    <a:pt x="0" y="0"/>
                  </a:lnTo>
                  <a:close/>
                  <a:moveTo>
                    <a:pt x="5400221" y="2104892"/>
                  </a:moveTo>
                  <a:lnTo>
                    <a:pt x="59690" y="2104892"/>
                  </a:lnTo>
                  <a:lnTo>
                    <a:pt x="59690" y="59690"/>
                  </a:lnTo>
                  <a:lnTo>
                    <a:pt x="5400221" y="59690"/>
                  </a:lnTo>
                  <a:lnTo>
                    <a:pt x="5400221" y="2104892"/>
                  </a:lnTo>
                  <a:close/>
                </a:path>
              </a:pathLst>
            </a:custGeom>
            <a:solidFill>
              <a:srgbClr val="C7D0D8"/>
            </a:solidFill>
          </p:spPr>
        </p:sp>
      </p:grpSp>
      <p:sp>
        <p:nvSpPr>
          <p:cNvPr name="TextBox 4" id="4"/>
          <p:cNvSpPr txBox="true"/>
          <p:nvPr/>
        </p:nvSpPr>
        <p:spPr>
          <a:xfrm rot="0">
            <a:off x="2123102" y="3522458"/>
            <a:ext cx="12583335" cy="58991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Tenez compte des éléments suivants lors de la planification :</a:t>
            </a:r>
          </a:p>
        </p:txBody>
      </p:sp>
      <p:sp>
        <p:nvSpPr>
          <p:cNvPr name="TextBox 5" id="5"/>
          <p:cNvSpPr txBox="true"/>
          <p:nvPr/>
        </p:nvSpPr>
        <p:spPr>
          <a:xfrm rot="0">
            <a:off x="1673396" y="4036173"/>
            <a:ext cx="14941207" cy="5390515"/>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Programmer la réunion au bon moment et à la bonne durée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Définir la structure de la conversation</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Présenter les faits de manière neutre et demander leur point de vue</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Écouter plus que parler</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S'engager et répéter les points clés pour plus de clarté</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Faites part de vos sentiments et montrez de la compassion pour les leurs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Collaborez à une solution, aux prochaines étapes et aux mesures de réussite</a:t>
            </a:r>
          </a:p>
        </p:txBody>
      </p:sp>
      <p:sp>
        <p:nvSpPr>
          <p:cNvPr name="Freeform 6" id="6"/>
          <p:cNvSpPr/>
          <p:nvPr/>
        </p:nvSpPr>
        <p:spPr>
          <a:xfrm flipH="false" flipV="false" rot="0">
            <a:off x="13676733" y="311870"/>
            <a:ext cx="3478876" cy="4114800"/>
          </a:xfrm>
          <a:custGeom>
            <a:avLst/>
            <a:gdLst/>
            <a:ahLst/>
            <a:cxnLst/>
            <a:rect r="r" b="b" t="t" l="l"/>
            <a:pathLst>
              <a:path h="4114800" w="3478876">
                <a:moveTo>
                  <a:pt x="0" y="0"/>
                </a:moveTo>
                <a:lnTo>
                  <a:pt x="3478877" y="0"/>
                </a:lnTo>
                <a:lnTo>
                  <a:pt x="3478877"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1287207" y="605625"/>
            <a:ext cx="14258854"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Planifier la conversation</a:t>
            </a:r>
          </a:p>
        </p:txBody>
      </p:sp>
      <p:sp>
        <p:nvSpPr>
          <p:cNvPr name="TextBox 8" id="8"/>
          <p:cNvSpPr txBox="true"/>
          <p:nvPr/>
        </p:nvSpPr>
        <p:spPr>
          <a:xfrm rot="0">
            <a:off x="1334764" y="1890825"/>
            <a:ext cx="13371673" cy="1045210"/>
          </a:xfrm>
          <a:prstGeom prst="rect">
            <a:avLst/>
          </a:prstGeom>
        </p:spPr>
        <p:txBody>
          <a:bodyPr anchor="t" rtlCol="false" tIns="0" lIns="0" bIns="0" rIns="0">
            <a:spAutoFit/>
          </a:bodyPr>
          <a:lstStyle/>
          <a:p>
            <a:pPr algn="l">
              <a:lnSpc>
                <a:spcPts val="4160"/>
              </a:lnSpc>
            </a:pPr>
            <a:r>
              <a:rPr lang="en-US" sz="3200">
                <a:solidFill>
                  <a:srgbClr val="00BFA8"/>
                </a:solidFill>
                <a:latin typeface="Public Sans"/>
                <a:ea typeface="Public Sans"/>
                <a:cs typeface="Public Sans"/>
                <a:sym typeface="Public Sans"/>
              </a:rPr>
              <a:t>Appliquez ce que vous savez maintenant pour avoir une discussion productive et perspicace afin d'atteindre votre objectif.</a:t>
            </a:r>
          </a:p>
        </p:txBody>
      </p:sp>
    </p:spTree>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1825030" y="1510648"/>
            <a:ext cx="14637941" cy="3632852"/>
            <a:chOff x="0" y="0"/>
            <a:chExt cx="19517254" cy="4843803"/>
          </a:xfrm>
        </p:grpSpPr>
        <p:sp>
          <p:nvSpPr>
            <p:cNvPr name="TextBox 3" id="3"/>
            <p:cNvSpPr txBox="true"/>
            <p:nvPr/>
          </p:nvSpPr>
          <p:spPr>
            <a:xfrm rot="0">
              <a:off x="0" y="-9525"/>
              <a:ext cx="19517254" cy="16351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Exercise</a:t>
              </a:r>
            </a:p>
          </p:txBody>
        </p:sp>
        <p:sp>
          <p:nvSpPr>
            <p:cNvPr name="TextBox 4" id="4"/>
            <p:cNvSpPr txBox="true"/>
            <p:nvPr/>
          </p:nvSpPr>
          <p:spPr>
            <a:xfrm rot="0">
              <a:off x="2310491" y="2049591"/>
              <a:ext cx="14896272" cy="2794212"/>
            </a:xfrm>
            <a:prstGeom prst="rect">
              <a:avLst/>
            </a:prstGeom>
          </p:spPr>
          <p:txBody>
            <a:bodyPr anchor="t" rtlCol="false" tIns="0" lIns="0" bIns="0" rIns="0">
              <a:spAutoFit/>
            </a:bodyPr>
            <a:lstStyle/>
            <a:p>
              <a:pPr algn="l" marL="928365" indent="-464182" lvl="1">
                <a:lnSpc>
                  <a:spcPts val="5589"/>
                </a:lnSpc>
                <a:buFont typeface="Arial"/>
                <a:buChar char="•"/>
              </a:pPr>
              <a:r>
                <a:rPr lang="en-US" sz="4299">
                  <a:solidFill>
                    <a:srgbClr val="27407E"/>
                  </a:solidFill>
                  <a:latin typeface="Public Sans"/>
                  <a:ea typeface="Public Sans"/>
                  <a:cs typeface="Public Sans"/>
                  <a:sym typeface="Public Sans"/>
                </a:rPr>
                <a:t>Reflect on Mark's situation</a:t>
              </a:r>
            </a:p>
            <a:p>
              <a:pPr algn="l" marL="928365" indent="-464182" lvl="1">
                <a:lnSpc>
                  <a:spcPts val="5589"/>
                </a:lnSpc>
                <a:buFont typeface="Arial"/>
                <a:buChar char="•"/>
              </a:pPr>
              <a:r>
                <a:rPr lang="en-US" sz="4299">
                  <a:solidFill>
                    <a:srgbClr val="27407E"/>
                  </a:solidFill>
                  <a:latin typeface="Public Sans"/>
                  <a:ea typeface="Public Sans"/>
                  <a:cs typeface="Public Sans"/>
                  <a:sym typeface="Public Sans"/>
                </a:rPr>
                <a:t>Plan your opening line</a:t>
              </a:r>
            </a:p>
            <a:p>
              <a:pPr algn="l" marL="928366" indent="-464183" lvl="1">
                <a:lnSpc>
                  <a:spcPts val="5589"/>
                </a:lnSpc>
                <a:buFont typeface="Arial"/>
                <a:buChar char="•"/>
              </a:pPr>
              <a:r>
                <a:rPr lang="en-US" sz="4299">
                  <a:solidFill>
                    <a:srgbClr val="27407E"/>
                  </a:solidFill>
                  <a:latin typeface="Public Sans"/>
                  <a:ea typeface="Public Sans"/>
                  <a:cs typeface="Public Sans"/>
                  <a:sym typeface="Public Sans"/>
                </a:rPr>
                <a:t>Share it with the group</a:t>
              </a:r>
            </a:p>
          </p:txBody>
        </p:sp>
      </p:grpSp>
      <p:sp>
        <p:nvSpPr>
          <p:cNvPr name="AutoShape 5" id="5"/>
          <p:cNvSpPr/>
          <p:nvPr/>
        </p:nvSpPr>
        <p:spPr>
          <a:xfrm rot="0">
            <a:off x="482" y="8543305"/>
            <a:ext cx="18288000" cy="1743695"/>
          </a:xfrm>
          <a:prstGeom prst="rect">
            <a:avLst/>
          </a:prstGeom>
          <a:solidFill>
            <a:srgbClr val="BECCF1"/>
          </a:solidFill>
        </p:spPr>
      </p:sp>
      <p:sp>
        <p:nvSpPr>
          <p:cNvPr name="Freeform 6" id="6"/>
          <p:cNvSpPr/>
          <p:nvPr/>
        </p:nvSpPr>
        <p:spPr>
          <a:xfrm flipH="false" flipV="false" rot="0">
            <a:off x="10798587" y="5345346"/>
            <a:ext cx="6460713" cy="4463765"/>
          </a:xfrm>
          <a:custGeom>
            <a:avLst/>
            <a:gdLst/>
            <a:ahLst/>
            <a:cxnLst/>
            <a:rect r="r" b="b" t="t" l="l"/>
            <a:pathLst>
              <a:path h="4463765" w="6460713">
                <a:moveTo>
                  <a:pt x="0" y="0"/>
                </a:moveTo>
                <a:lnTo>
                  <a:pt x="6460713" y="0"/>
                </a:lnTo>
                <a:lnTo>
                  <a:pt x="6460713" y="4463765"/>
                </a:lnTo>
                <a:lnTo>
                  <a:pt x="0" y="44637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1825512" y="1510648"/>
            <a:ext cx="14637941" cy="3632852"/>
            <a:chOff x="0" y="0"/>
            <a:chExt cx="19517254" cy="4843802"/>
          </a:xfrm>
        </p:grpSpPr>
        <p:sp>
          <p:nvSpPr>
            <p:cNvPr name="TextBox 3" id="3"/>
            <p:cNvSpPr txBox="true"/>
            <p:nvPr/>
          </p:nvSpPr>
          <p:spPr>
            <a:xfrm rot="0">
              <a:off x="0" y="-9525"/>
              <a:ext cx="19517254" cy="16351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Exercise</a:t>
              </a:r>
            </a:p>
          </p:txBody>
        </p:sp>
        <p:sp>
          <p:nvSpPr>
            <p:cNvPr name="TextBox 4" id="4"/>
            <p:cNvSpPr txBox="true"/>
            <p:nvPr/>
          </p:nvSpPr>
          <p:spPr>
            <a:xfrm rot="0">
              <a:off x="2310491" y="2049591"/>
              <a:ext cx="14896272" cy="2794212"/>
            </a:xfrm>
            <a:prstGeom prst="rect">
              <a:avLst/>
            </a:prstGeom>
          </p:spPr>
          <p:txBody>
            <a:bodyPr anchor="t" rtlCol="false" tIns="0" lIns="0" bIns="0" rIns="0">
              <a:spAutoFit/>
            </a:bodyPr>
            <a:lstStyle/>
            <a:p>
              <a:pPr algn="l" marL="928369" indent="-464185" lvl="1">
                <a:lnSpc>
                  <a:spcPts val="5589"/>
                </a:lnSpc>
                <a:buFont typeface="Arial"/>
                <a:buChar char="•"/>
              </a:pPr>
              <a:r>
                <a:rPr lang="en-US" sz="4299">
                  <a:solidFill>
                    <a:srgbClr val="27407E"/>
                  </a:solidFill>
                  <a:latin typeface="Public Sans"/>
                  <a:ea typeface="Public Sans"/>
                  <a:cs typeface="Public Sans"/>
                  <a:sym typeface="Public Sans"/>
                </a:rPr>
                <a:t>Réfléchir à la situation de Marc</a:t>
              </a:r>
            </a:p>
            <a:p>
              <a:pPr algn="l" marL="928369" indent="-464185" lvl="1">
                <a:lnSpc>
                  <a:spcPts val="5589"/>
                </a:lnSpc>
                <a:buFont typeface="Arial"/>
                <a:buChar char="•"/>
              </a:pPr>
              <a:r>
                <a:rPr lang="en-US" sz="4299">
                  <a:solidFill>
                    <a:srgbClr val="27407E"/>
                  </a:solidFill>
                  <a:latin typeface="Public Sans"/>
                  <a:ea typeface="Public Sans"/>
                  <a:cs typeface="Public Sans"/>
                  <a:sym typeface="Public Sans"/>
                </a:rPr>
                <a:t>Préparez votre phrase d'introduction</a:t>
              </a:r>
            </a:p>
            <a:p>
              <a:pPr algn="l" marL="928369" indent="-464185" lvl="1">
                <a:lnSpc>
                  <a:spcPts val="5589"/>
                </a:lnSpc>
                <a:buFont typeface="Arial"/>
                <a:buChar char="•"/>
              </a:pPr>
              <a:r>
                <a:rPr lang="en-US" sz="4299">
                  <a:solidFill>
                    <a:srgbClr val="27407E"/>
                  </a:solidFill>
                  <a:latin typeface="Public Sans"/>
                  <a:ea typeface="Public Sans"/>
                  <a:cs typeface="Public Sans"/>
                  <a:sym typeface="Public Sans"/>
                </a:rPr>
                <a:t>Partagez-le avec le groupe</a:t>
              </a:r>
            </a:p>
          </p:txBody>
        </p:sp>
      </p:grpSp>
      <p:sp>
        <p:nvSpPr>
          <p:cNvPr name="AutoShape 5" id="5"/>
          <p:cNvSpPr/>
          <p:nvPr/>
        </p:nvSpPr>
        <p:spPr>
          <a:xfrm rot="0">
            <a:off x="482" y="8543305"/>
            <a:ext cx="18288000" cy="1743695"/>
          </a:xfrm>
          <a:prstGeom prst="rect">
            <a:avLst/>
          </a:prstGeom>
          <a:solidFill>
            <a:srgbClr val="BECCF1"/>
          </a:solidFill>
        </p:spPr>
      </p:sp>
      <p:sp>
        <p:nvSpPr>
          <p:cNvPr name="Freeform 6" id="6"/>
          <p:cNvSpPr/>
          <p:nvPr/>
        </p:nvSpPr>
        <p:spPr>
          <a:xfrm flipH="false" flipV="false" rot="0">
            <a:off x="10798587" y="5345346"/>
            <a:ext cx="6460713" cy="4463765"/>
          </a:xfrm>
          <a:custGeom>
            <a:avLst/>
            <a:gdLst/>
            <a:ahLst/>
            <a:cxnLst/>
            <a:rect r="r" b="b" t="t" l="l"/>
            <a:pathLst>
              <a:path h="4463765" w="6460713">
                <a:moveTo>
                  <a:pt x="0" y="0"/>
                </a:moveTo>
                <a:lnTo>
                  <a:pt x="6460713" y="0"/>
                </a:lnTo>
                <a:lnTo>
                  <a:pt x="6460713" y="4463765"/>
                </a:lnTo>
                <a:lnTo>
                  <a:pt x="0" y="44637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27.xml><?xml version="1.0" encoding="utf-8"?>
<p:sld xmlns:p="http://schemas.openxmlformats.org/presentationml/2006/main" xmlns:a="http://schemas.openxmlformats.org/drawingml/2006/main">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753000" y="3703238"/>
            <a:ext cx="5243646" cy="24479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Key Takeaways</a:t>
            </a:r>
          </a:p>
        </p:txBody>
      </p:sp>
      <p:grpSp>
        <p:nvGrpSpPr>
          <p:cNvPr name="Group 3" id="3"/>
          <p:cNvGrpSpPr/>
          <p:nvPr/>
        </p:nvGrpSpPr>
        <p:grpSpPr>
          <a:xfrm rot="0">
            <a:off x="7631575" y="6887826"/>
            <a:ext cx="9627725" cy="1182158"/>
            <a:chOff x="0" y="0"/>
            <a:chExt cx="12836967" cy="1576210"/>
          </a:xfrm>
        </p:grpSpPr>
        <p:grpSp>
          <p:nvGrpSpPr>
            <p:cNvPr name="Group 4" id="4"/>
            <p:cNvGrpSpPr/>
            <p:nvPr/>
          </p:nvGrpSpPr>
          <p:grpSpPr>
            <a:xfrm rot="0">
              <a:off x="0" y="0"/>
              <a:ext cx="12836967" cy="1576210"/>
              <a:chOff x="0" y="0"/>
              <a:chExt cx="5599904" cy="687594"/>
            </a:xfrm>
          </p:grpSpPr>
          <p:sp>
            <p:nvSpPr>
              <p:cNvPr name="Freeform 5" id="5"/>
              <p:cNvSpPr/>
              <p:nvPr/>
            </p:nvSpPr>
            <p:spPr>
              <a:xfrm flipH="false" flipV="false" rot="0">
                <a:off x="0" y="0"/>
                <a:ext cx="5599904" cy="687594"/>
              </a:xfrm>
              <a:custGeom>
                <a:avLst/>
                <a:gdLst/>
                <a:ahLst/>
                <a:cxnLst/>
                <a:rect r="r" b="b" t="t" l="l"/>
                <a:pathLst>
                  <a:path h="687594" w="5599904">
                    <a:moveTo>
                      <a:pt x="5475444" y="687594"/>
                    </a:moveTo>
                    <a:lnTo>
                      <a:pt x="124460" y="687594"/>
                    </a:lnTo>
                    <a:cubicBezTo>
                      <a:pt x="55880" y="687594"/>
                      <a:pt x="0" y="631714"/>
                      <a:pt x="0" y="563134"/>
                    </a:cubicBezTo>
                    <a:lnTo>
                      <a:pt x="0" y="124460"/>
                    </a:lnTo>
                    <a:cubicBezTo>
                      <a:pt x="0" y="55880"/>
                      <a:pt x="55880" y="0"/>
                      <a:pt x="124460" y="0"/>
                    </a:cubicBezTo>
                    <a:lnTo>
                      <a:pt x="5475444" y="0"/>
                    </a:lnTo>
                    <a:cubicBezTo>
                      <a:pt x="5544024" y="0"/>
                      <a:pt x="5599904" y="55880"/>
                      <a:pt x="5599904" y="124460"/>
                    </a:cubicBezTo>
                    <a:lnTo>
                      <a:pt x="5599904" y="563134"/>
                    </a:lnTo>
                    <a:cubicBezTo>
                      <a:pt x="5599904" y="631714"/>
                      <a:pt x="5544024" y="687594"/>
                      <a:pt x="5475444" y="687594"/>
                    </a:cubicBezTo>
                    <a:close/>
                  </a:path>
                </a:pathLst>
              </a:custGeom>
              <a:solidFill>
                <a:srgbClr val="FFFFFF"/>
              </a:solidFill>
            </p:spPr>
          </p:sp>
        </p:grpSp>
        <p:sp>
          <p:nvSpPr>
            <p:cNvPr name="TextBox 6" id="6"/>
            <p:cNvSpPr txBox="true"/>
            <p:nvPr/>
          </p:nvSpPr>
          <p:spPr>
            <a:xfrm rot="0">
              <a:off x="1786283" y="411056"/>
              <a:ext cx="9264401"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Plan and rehearse the conversation</a:t>
              </a:r>
            </a:p>
          </p:txBody>
        </p:sp>
      </p:grpSp>
      <p:grpSp>
        <p:nvGrpSpPr>
          <p:cNvPr name="Group 7" id="7"/>
          <p:cNvGrpSpPr/>
          <p:nvPr/>
        </p:nvGrpSpPr>
        <p:grpSpPr>
          <a:xfrm rot="0">
            <a:off x="7631575" y="5310200"/>
            <a:ext cx="9817269" cy="1182158"/>
            <a:chOff x="0" y="0"/>
            <a:chExt cx="13089692" cy="1576210"/>
          </a:xfrm>
        </p:grpSpPr>
        <p:grpSp>
          <p:nvGrpSpPr>
            <p:cNvPr name="Group 8" id="8"/>
            <p:cNvGrpSpPr/>
            <p:nvPr/>
          </p:nvGrpSpPr>
          <p:grpSpPr>
            <a:xfrm rot="0">
              <a:off x="0" y="0"/>
              <a:ext cx="13089692" cy="1576210"/>
              <a:chOff x="0" y="0"/>
              <a:chExt cx="5710150" cy="687594"/>
            </a:xfrm>
          </p:grpSpPr>
          <p:sp>
            <p:nvSpPr>
              <p:cNvPr name="Freeform 9" id="9"/>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10" id="10"/>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Consider the other person's perspective</a:t>
              </a:r>
            </a:p>
          </p:txBody>
        </p:sp>
      </p:grpSp>
      <p:grpSp>
        <p:nvGrpSpPr>
          <p:cNvPr name="Group 11" id="11"/>
          <p:cNvGrpSpPr/>
          <p:nvPr/>
        </p:nvGrpSpPr>
        <p:grpSpPr>
          <a:xfrm rot="0">
            <a:off x="7631575" y="3749805"/>
            <a:ext cx="9817269" cy="1182158"/>
            <a:chOff x="0" y="0"/>
            <a:chExt cx="13089692" cy="1576210"/>
          </a:xfrm>
        </p:grpSpPr>
        <p:grpSp>
          <p:nvGrpSpPr>
            <p:cNvPr name="Group 12" id="12"/>
            <p:cNvGrpSpPr/>
            <p:nvPr/>
          </p:nvGrpSpPr>
          <p:grpSpPr>
            <a:xfrm rot="0">
              <a:off x="0" y="0"/>
              <a:ext cx="13089692" cy="1576210"/>
              <a:chOff x="0" y="0"/>
              <a:chExt cx="5710150" cy="687594"/>
            </a:xfrm>
          </p:grpSpPr>
          <p:sp>
            <p:nvSpPr>
              <p:cNvPr name="Freeform 13" id="13"/>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14" id="14"/>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Assess the facts gathered beforehand</a:t>
              </a:r>
            </a:p>
          </p:txBody>
        </p:sp>
      </p:grpSp>
      <p:grpSp>
        <p:nvGrpSpPr>
          <p:cNvPr name="Group 15" id="15"/>
          <p:cNvGrpSpPr/>
          <p:nvPr/>
        </p:nvGrpSpPr>
        <p:grpSpPr>
          <a:xfrm rot="0">
            <a:off x="7631575" y="2210596"/>
            <a:ext cx="9817269" cy="1182158"/>
            <a:chOff x="0" y="0"/>
            <a:chExt cx="13089692" cy="1576210"/>
          </a:xfrm>
        </p:grpSpPr>
        <p:grpSp>
          <p:nvGrpSpPr>
            <p:cNvPr name="Group 16" id="16"/>
            <p:cNvGrpSpPr/>
            <p:nvPr/>
          </p:nvGrpSpPr>
          <p:grpSpPr>
            <a:xfrm rot="0">
              <a:off x="0" y="0"/>
              <a:ext cx="13089692" cy="1576210"/>
              <a:chOff x="0" y="0"/>
              <a:chExt cx="5710150" cy="687594"/>
            </a:xfrm>
          </p:grpSpPr>
          <p:sp>
            <p:nvSpPr>
              <p:cNvPr name="Freeform 17" id="17"/>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18" id="18"/>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Manage your own stress and emotions</a:t>
              </a:r>
            </a:p>
          </p:txBody>
        </p:sp>
      </p:grpSp>
      <p:grpSp>
        <p:nvGrpSpPr>
          <p:cNvPr name="Group 19" id="19"/>
          <p:cNvGrpSpPr/>
          <p:nvPr/>
        </p:nvGrpSpPr>
        <p:grpSpPr>
          <a:xfrm rot="0">
            <a:off x="7631575" y="649067"/>
            <a:ext cx="9817269" cy="1182158"/>
            <a:chOff x="0" y="0"/>
            <a:chExt cx="13089692" cy="1576210"/>
          </a:xfrm>
        </p:grpSpPr>
        <p:grpSp>
          <p:nvGrpSpPr>
            <p:cNvPr name="Group 20" id="20"/>
            <p:cNvGrpSpPr/>
            <p:nvPr/>
          </p:nvGrpSpPr>
          <p:grpSpPr>
            <a:xfrm rot="0">
              <a:off x="0" y="0"/>
              <a:ext cx="13089692" cy="1576210"/>
              <a:chOff x="0" y="0"/>
              <a:chExt cx="5710150" cy="687594"/>
            </a:xfrm>
          </p:grpSpPr>
          <p:sp>
            <p:nvSpPr>
              <p:cNvPr name="Freeform 21" id="21"/>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22" id="22"/>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Choose the right time and place</a:t>
              </a:r>
            </a:p>
          </p:txBody>
        </p:sp>
      </p:grpSp>
      <p:grpSp>
        <p:nvGrpSpPr>
          <p:cNvPr name="Group 23" id="23"/>
          <p:cNvGrpSpPr/>
          <p:nvPr/>
        </p:nvGrpSpPr>
        <p:grpSpPr>
          <a:xfrm rot="0">
            <a:off x="7631575" y="8455775"/>
            <a:ext cx="9627725" cy="1182158"/>
            <a:chOff x="0" y="0"/>
            <a:chExt cx="12836967" cy="1576210"/>
          </a:xfrm>
        </p:grpSpPr>
        <p:grpSp>
          <p:nvGrpSpPr>
            <p:cNvPr name="Group 24" id="24"/>
            <p:cNvGrpSpPr/>
            <p:nvPr/>
          </p:nvGrpSpPr>
          <p:grpSpPr>
            <a:xfrm rot="0">
              <a:off x="0" y="0"/>
              <a:ext cx="12836967" cy="1576210"/>
              <a:chOff x="0" y="0"/>
              <a:chExt cx="5599904" cy="687594"/>
            </a:xfrm>
          </p:grpSpPr>
          <p:sp>
            <p:nvSpPr>
              <p:cNvPr name="Freeform 25" id="25"/>
              <p:cNvSpPr/>
              <p:nvPr/>
            </p:nvSpPr>
            <p:spPr>
              <a:xfrm flipH="false" flipV="false" rot="0">
                <a:off x="0" y="0"/>
                <a:ext cx="5599904" cy="687594"/>
              </a:xfrm>
              <a:custGeom>
                <a:avLst/>
                <a:gdLst/>
                <a:ahLst/>
                <a:cxnLst/>
                <a:rect r="r" b="b" t="t" l="l"/>
                <a:pathLst>
                  <a:path h="687594" w="5599904">
                    <a:moveTo>
                      <a:pt x="5475444" y="687594"/>
                    </a:moveTo>
                    <a:lnTo>
                      <a:pt x="124460" y="687594"/>
                    </a:lnTo>
                    <a:cubicBezTo>
                      <a:pt x="55880" y="687594"/>
                      <a:pt x="0" y="631714"/>
                      <a:pt x="0" y="563134"/>
                    </a:cubicBezTo>
                    <a:lnTo>
                      <a:pt x="0" y="124460"/>
                    </a:lnTo>
                    <a:cubicBezTo>
                      <a:pt x="0" y="55880"/>
                      <a:pt x="55880" y="0"/>
                      <a:pt x="124460" y="0"/>
                    </a:cubicBezTo>
                    <a:lnTo>
                      <a:pt x="5475444" y="0"/>
                    </a:lnTo>
                    <a:cubicBezTo>
                      <a:pt x="5544024" y="0"/>
                      <a:pt x="5599904" y="55880"/>
                      <a:pt x="5599904" y="124460"/>
                    </a:cubicBezTo>
                    <a:lnTo>
                      <a:pt x="5599904" y="563134"/>
                    </a:lnTo>
                    <a:cubicBezTo>
                      <a:pt x="5599904" y="631714"/>
                      <a:pt x="5544024" y="687594"/>
                      <a:pt x="5475444" y="687594"/>
                    </a:cubicBezTo>
                    <a:close/>
                  </a:path>
                </a:pathLst>
              </a:custGeom>
              <a:solidFill>
                <a:srgbClr val="FFFFFF"/>
              </a:solidFill>
            </p:spPr>
          </p:sp>
        </p:grpSp>
        <p:sp>
          <p:nvSpPr>
            <p:cNvPr name="TextBox 26" id="26"/>
            <p:cNvSpPr txBox="true"/>
            <p:nvPr/>
          </p:nvSpPr>
          <p:spPr>
            <a:xfrm rot="0">
              <a:off x="1786283" y="411056"/>
              <a:ext cx="9264401"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Solution Oriented/Growth Mindset</a:t>
              </a:r>
            </a:p>
          </p:txBody>
        </p:sp>
      </p:grpSp>
    </p:spTree>
  </p:cSld>
  <p:clrMapOvr>
    <a:masterClrMapping/>
  </p:clrMapOvr>
</p:sld>
</file>

<file path=ppt/slides/slide28.xml><?xml version="1.0" encoding="utf-8"?>
<p:sld xmlns:p="http://schemas.openxmlformats.org/presentationml/2006/main" xmlns:a="http://schemas.openxmlformats.org/drawingml/2006/main">
  <p:cSld>
    <p:bg>
      <p:bgPr>
        <a:solidFill>
          <a:srgbClr val="BBE5E1"/>
        </a:solidFill>
      </p:bgPr>
    </p:bg>
    <p:spTree>
      <p:nvGrpSpPr>
        <p:cNvPr id="1" name=""/>
        <p:cNvGrpSpPr/>
        <p:nvPr/>
      </p:nvGrpSpPr>
      <p:grpSpPr>
        <a:xfrm>
          <a:off x="0" y="0"/>
          <a:ext cx="0" cy="0"/>
          <a:chOff x="0" y="0"/>
          <a:chExt cx="0" cy="0"/>
        </a:xfrm>
      </p:grpSpPr>
      <p:sp>
        <p:nvSpPr>
          <p:cNvPr name="TextBox 2" id="2"/>
          <p:cNvSpPr txBox="true"/>
          <p:nvPr/>
        </p:nvSpPr>
        <p:spPr>
          <a:xfrm rot="0">
            <a:off x="753000" y="3703238"/>
            <a:ext cx="6463774" cy="2219325"/>
          </a:xfrm>
          <a:prstGeom prst="rect">
            <a:avLst/>
          </a:prstGeom>
        </p:spPr>
        <p:txBody>
          <a:bodyPr anchor="t" rtlCol="false" tIns="0" lIns="0" bIns="0" rIns="0">
            <a:spAutoFit/>
          </a:bodyPr>
          <a:lstStyle/>
          <a:p>
            <a:pPr algn="l">
              <a:lnSpc>
                <a:spcPts val="8760"/>
              </a:lnSpc>
            </a:pPr>
            <a:r>
              <a:rPr lang="en-US" sz="7300">
                <a:solidFill>
                  <a:srgbClr val="27407E"/>
                </a:solidFill>
                <a:latin typeface="Calistoga"/>
                <a:ea typeface="Calistoga"/>
                <a:cs typeface="Calistoga"/>
                <a:sym typeface="Calistoga"/>
              </a:rPr>
              <a:t>Principaux enseignements</a:t>
            </a:r>
          </a:p>
        </p:txBody>
      </p:sp>
      <p:grpSp>
        <p:nvGrpSpPr>
          <p:cNvPr name="Group 3" id="3"/>
          <p:cNvGrpSpPr/>
          <p:nvPr/>
        </p:nvGrpSpPr>
        <p:grpSpPr>
          <a:xfrm rot="0">
            <a:off x="7631575" y="6887826"/>
            <a:ext cx="9627725" cy="1182158"/>
            <a:chOff x="0" y="0"/>
            <a:chExt cx="12836967" cy="1576210"/>
          </a:xfrm>
        </p:grpSpPr>
        <p:grpSp>
          <p:nvGrpSpPr>
            <p:cNvPr name="Group 4" id="4"/>
            <p:cNvGrpSpPr/>
            <p:nvPr/>
          </p:nvGrpSpPr>
          <p:grpSpPr>
            <a:xfrm rot="0">
              <a:off x="0" y="0"/>
              <a:ext cx="12836967" cy="1576210"/>
              <a:chOff x="0" y="0"/>
              <a:chExt cx="5599904" cy="687594"/>
            </a:xfrm>
          </p:grpSpPr>
          <p:sp>
            <p:nvSpPr>
              <p:cNvPr name="Freeform 5" id="5"/>
              <p:cNvSpPr/>
              <p:nvPr/>
            </p:nvSpPr>
            <p:spPr>
              <a:xfrm flipH="false" flipV="false" rot="0">
                <a:off x="0" y="0"/>
                <a:ext cx="5599904" cy="687594"/>
              </a:xfrm>
              <a:custGeom>
                <a:avLst/>
                <a:gdLst/>
                <a:ahLst/>
                <a:cxnLst/>
                <a:rect r="r" b="b" t="t" l="l"/>
                <a:pathLst>
                  <a:path h="687594" w="5599904">
                    <a:moveTo>
                      <a:pt x="5475444" y="687594"/>
                    </a:moveTo>
                    <a:lnTo>
                      <a:pt x="124460" y="687594"/>
                    </a:lnTo>
                    <a:cubicBezTo>
                      <a:pt x="55880" y="687594"/>
                      <a:pt x="0" y="631714"/>
                      <a:pt x="0" y="563134"/>
                    </a:cubicBezTo>
                    <a:lnTo>
                      <a:pt x="0" y="124460"/>
                    </a:lnTo>
                    <a:cubicBezTo>
                      <a:pt x="0" y="55880"/>
                      <a:pt x="55880" y="0"/>
                      <a:pt x="124460" y="0"/>
                    </a:cubicBezTo>
                    <a:lnTo>
                      <a:pt x="5475444" y="0"/>
                    </a:lnTo>
                    <a:cubicBezTo>
                      <a:pt x="5544024" y="0"/>
                      <a:pt x="5599904" y="55880"/>
                      <a:pt x="5599904" y="124460"/>
                    </a:cubicBezTo>
                    <a:lnTo>
                      <a:pt x="5599904" y="563134"/>
                    </a:lnTo>
                    <a:cubicBezTo>
                      <a:pt x="5599904" y="631714"/>
                      <a:pt x="5544024" y="687594"/>
                      <a:pt x="5475444" y="687594"/>
                    </a:cubicBezTo>
                    <a:close/>
                  </a:path>
                </a:pathLst>
              </a:custGeom>
              <a:solidFill>
                <a:srgbClr val="FFFFFF"/>
              </a:solidFill>
            </p:spPr>
          </p:sp>
        </p:grpSp>
        <p:sp>
          <p:nvSpPr>
            <p:cNvPr name="TextBox 6" id="6"/>
            <p:cNvSpPr txBox="true"/>
            <p:nvPr/>
          </p:nvSpPr>
          <p:spPr>
            <a:xfrm rot="0">
              <a:off x="1786283" y="411056"/>
              <a:ext cx="9264401"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Choisir le bon moment et le bon endroit</a:t>
              </a:r>
            </a:p>
          </p:txBody>
        </p:sp>
      </p:grpSp>
      <p:grpSp>
        <p:nvGrpSpPr>
          <p:cNvPr name="Group 7" id="7"/>
          <p:cNvGrpSpPr/>
          <p:nvPr/>
        </p:nvGrpSpPr>
        <p:grpSpPr>
          <a:xfrm rot="0">
            <a:off x="7631575" y="5310200"/>
            <a:ext cx="9817269" cy="1182158"/>
            <a:chOff x="0" y="0"/>
            <a:chExt cx="13089692" cy="1576210"/>
          </a:xfrm>
        </p:grpSpPr>
        <p:grpSp>
          <p:nvGrpSpPr>
            <p:cNvPr name="Group 8" id="8"/>
            <p:cNvGrpSpPr/>
            <p:nvPr/>
          </p:nvGrpSpPr>
          <p:grpSpPr>
            <a:xfrm rot="0">
              <a:off x="0" y="0"/>
              <a:ext cx="13089692" cy="1576210"/>
              <a:chOff x="0" y="0"/>
              <a:chExt cx="5710150" cy="687594"/>
            </a:xfrm>
          </p:grpSpPr>
          <p:sp>
            <p:nvSpPr>
              <p:cNvPr name="Freeform 9" id="9"/>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10" id="10"/>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Gérer son propre stress et ses émotions</a:t>
              </a:r>
            </a:p>
          </p:txBody>
        </p:sp>
      </p:grpSp>
      <p:grpSp>
        <p:nvGrpSpPr>
          <p:cNvPr name="Group 11" id="11"/>
          <p:cNvGrpSpPr/>
          <p:nvPr/>
        </p:nvGrpSpPr>
        <p:grpSpPr>
          <a:xfrm rot="0">
            <a:off x="7631575" y="3749805"/>
            <a:ext cx="9817269" cy="1182158"/>
            <a:chOff x="0" y="0"/>
            <a:chExt cx="13089692" cy="1576210"/>
          </a:xfrm>
        </p:grpSpPr>
        <p:grpSp>
          <p:nvGrpSpPr>
            <p:cNvPr name="Group 12" id="12"/>
            <p:cNvGrpSpPr/>
            <p:nvPr/>
          </p:nvGrpSpPr>
          <p:grpSpPr>
            <a:xfrm rot="0">
              <a:off x="0" y="0"/>
              <a:ext cx="13089692" cy="1576210"/>
              <a:chOff x="0" y="0"/>
              <a:chExt cx="5710150" cy="687594"/>
            </a:xfrm>
          </p:grpSpPr>
          <p:sp>
            <p:nvSpPr>
              <p:cNvPr name="Freeform 13" id="13"/>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14" id="14"/>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Évaluer les faits recueillir au préalable</a:t>
              </a:r>
            </a:p>
          </p:txBody>
        </p:sp>
      </p:grpSp>
      <p:grpSp>
        <p:nvGrpSpPr>
          <p:cNvPr name="Group 15" id="15"/>
          <p:cNvGrpSpPr/>
          <p:nvPr/>
        </p:nvGrpSpPr>
        <p:grpSpPr>
          <a:xfrm rot="0">
            <a:off x="7631575" y="2210596"/>
            <a:ext cx="9817269" cy="1296511"/>
            <a:chOff x="0" y="0"/>
            <a:chExt cx="5710150" cy="754107"/>
          </a:xfrm>
        </p:grpSpPr>
        <p:sp>
          <p:nvSpPr>
            <p:cNvPr name="Freeform 16" id="16"/>
            <p:cNvSpPr/>
            <p:nvPr/>
          </p:nvSpPr>
          <p:spPr>
            <a:xfrm flipH="false" flipV="false" rot="0">
              <a:off x="0" y="0"/>
              <a:ext cx="5710151" cy="754107"/>
            </a:xfrm>
            <a:custGeom>
              <a:avLst/>
              <a:gdLst/>
              <a:ahLst/>
              <a:cxnLst/>
              <a:rect r="r" b="b" t="t" l="l"/>
              <a:pathLst>
                <a:path h="754107" w="5710151">
                  <a:moveTo>
                    <a:pt x="5585690" y="754107"/>
                  </a:moveTo>
                  <a:lnTo>
                    <a:pt x="124460" y="754107"/>
                  </a:lnTo>
                  <a:cubicBezTo>
                    <a:pt x="55880" y="754107"/>
                    <a:pt x="0" y="698227"/>
                    <a:pt x="0" y="629647"/>
                  </a:cubicBezTo>
                  <a:lnTo>
                    <a:pt x="0" y="124460"/>
                  </a:lnTo>
                  <a:cubicBezTo>
                    <a:pt x="0" y="55880"/>
                    <a:pt x="55880" y="0"/>
                    <a:pt x="124460" y="0"/>
                  </a:cubicBezTo>
                  <a:lnTo>
                    <a:pt x="5585690" y="0"/>
                  </a:lnTo>
                  <a:cubicBezTo>
                    <a:pt x="5654270" y="0"/>
                    <a:pt x="5710151" y="55880"/>
                    <a:pt x="5710151" y="124460"/>
                  </a:cubicBezTo>
                  <a:lnTo>
                    <a:pt x="5710151" y="629647"/>
                  </a:lnTo>
                  <a:cubicBezTo>
                    <a:pt x="5710151" y="698227"/>
                    <a:pt x="5654270" y="754107"/>
                    <a:pt x="5585690" y="754107"/>
                  </a:cubicBezTo>
                  <a:close/>
                </a:path>
              </a:pathLst>
            </a:custGeom>
            <a:solidFill>
              <a:srgbClr val="FFFFFF"/>
            </a:solidFill>
          </p:spPr>
        </p:sp>
      </p:grpSp>
      <p:sp>
        <p:nvSpPr>
          <p:cNvPr name="TextBox 17" id="17"/>
          <p:cNvSpPr txBox="true"/>
          <p:nvPr/>
        </p:nvSpPr>
        <p:spPr>
          <a:xfrm rot="0">
            <a:off x="8997662" y="2334976"/>
            <a:ext cx="7085094" cy="10001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Prendre en compte le point de vue de l'autre personne</a:t>
            </a:r>
          </a:p>
        </p:txBody>
      </p:sp>
      <p:grpSp>
        <p:nvGrpSpPr>
          <p:cNvPr name="Group 18" id="18"/>
          <p:cNvGrpSpPr/>
          <p:nvPr/>
        </p:nvGrpSpPr>
        <p:grpSpPr>
          <a:xfrm rot="0">
            <a:off x="7631575" y="649067"/>
            <a:ext cx="9817269" cy="1182158"/>
            <a:chOff x="0" y="0"/>
            <a:chExt cx="13089692" cy="1576210"/>
          </a:xfrm>
        </p:grpSpPr>
        <p:grpSp>
          <p:nvGrpSpPr>
            <p:cNvPr name="Group 19" id="19"/>
            <p:cNvGrpSpPr/>
            <p:nvPr/>
          </p:nvGrpSpPr>
          <p:grpSpPr>
            <a:xfrm rot="0">
              <a:off x="0" y="0"/>
              <a:ext cx="13089692" cy="1576210"/>
              <a:chOff x="0" y="0"/>
              <a:chExt cx="5710150" cy="687594"/>
            </a:xfrm>
          </p:grpSpPr>
          <p:sp>
            <p:nvSpPr>
              <p:cNvPr name="Freeform 20" id="20"/>
              <p:cNvSpPr/>
              <p:nvPr/>
            </p:nvSpPr>
            <p:spPr>
              <a:xfrm flipH="false" flipV="false" rot="0">
                <a:off x="0" y="0"/>
                <a:ext cx="5710151" cy="687594"/>
              </a:xfrm>
              <a:custGeom>
                <a:avLst/>
                <a:gdLst/>
                <a:ahLst/>
                <a:cxnLst/>
                <a:rect r="r" b="b" t="t" l="l"/>
                <a:pathLst>
                  <a:path h="687594" w="5710151">
                    <a:moveTo>
                      <a:pt x="5585690" y="687594"/>
                    </a:moveTo>
                    <a:lnTo>
                      <a:pt x="124460" y="687594"/>
                    </a:lnTo>
                    <a:cubicBezTo>
                      <a:pt x="55880" y="687594"/>
                      <a:pt x="0" y="631714"/>
                      <a:pt x="0" y="563134"/>
                    </a:cubicBezTo>
                    <a:lnTo>
                      <a:pt x="0" y="124460"/>
                    </a:lnTo>
                    <a:cubicBezTo>
                      <a:pt x="0" y="55880"/>
                      <a:pt x="55880" y="0"/>
                      <a:pt x="124460" y="0"/>
                    </a:cubicBezTo>
                    <a:lnTo>
                      <a:pt x="5585690" y="0"/>
                    </a:lnTo>
                    <a:cubicBezTo>
                      <a:pt x="5654270" y="0"/>
                      <a:pt x="5710151" y="55880"/>
                      <a:pt x="5710151" y="124460"/>
                    </a:cubicBezTo>
                    <a:lnTo>
                      <a:pt x="5710151" y="563134"/>
                    </a:lnTo>
                    <a:cubicBezTo>
                      <a:pt x="5710151" y="631714"/>
                      <a:pt x="5654270" y="687594"/>
                      <a:pt x="5585690" y="687594"/>
                    </a:cubicBezTo>
                    <a:close/>
                  </a:path>
                </a:pathLst>
              </a:custGeom>
              <a:solidFill>
                <a:srgbClr val="FFFFFF"/>
              </a:solidFill>
            </p:spPr>
          </p:sp>
        </p:grpSp>
        <p:sp>
          <p:nvSpPr>
            <p:cNvPr name="TextBox 21" id="21"/>
            <p:cNvSpPr txBox="true"/>
            <p:nvPr/>
          </p:nvSpPr>
          <p:spPr>
            <a:xfrm rot="0">
              <a:off x="1821450" y="411056"/>
              <a:ext cx="9446792" cy="6572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Planifier et répéter la conversation</a:t>
              </a:r>
            </a:p>
          </p:txBody>
        </p:sp>
      </p:grpSp>
      <p:grpSp>
        <p:nvGrpSpPr>
          <p:cNvPr name="Group 22" id="22"/>
          <p:cNvGrpSpPr/>
          <p:nvPr/>
        </p:nvGrpSpPr>
        <p:grpSpPr>
          <a:xfrm rot="0">
            <a:off x="7631575" y="8450984"/>
            <a:ext cx="9627725" cy="1296511"/>
            <a:chOff x="0" y="0"/>
            <a:chExt cx="12836967" cy="1728681"/>
          </a:xfrm>
        </p:grpSpPr>
        <p:grpSp>
          <p:nvGrpSpPr>
            <p:cNvPr name="Group 23" id="23"/>
            <p:cNvGrpSpPr/>
            <p:nvPr/>
          </p:nvGrpSpPr>
          <p:grpSpPr>
            <a:xfrm rot="0">
              <a:off x="0" y="0"/>
              <a:ext cx="12836967" cy="1728681"/>
              <a:chOff x="0" y="0"/>
              <a:chExt cx="5599904" cy="754107"/>
            </a:xfrm>
          </p:grpSpPr>
          <p:sp>
            <p:nvSpPr>
              <p:cNvPr name="Freeform 24" id="24"/>
              <p:cNvSpPr/>
              <p:nvPr/>
            </p:nvSpPr>
            <p:spPr>
              <a:xfrm flipH="false" flipV="false" rot="0">
                <a:off x="0" y="0"/>
                <a:ext cx="5599904" cy="754107"/>
              </a:xfrm>
              <a:custGeom>
                <a:avLst/>
                <a:gdLst/>
                <a:ahLst/>
                <a:cxnLst/>
                <a:rect r="r" b="b" t="t" l="l"/>
                <a:pathLst>
                  <a:path h="754107" w="5599904">
                    <a:moveTo>
                      <a:pt x="5475444" y="754107"/>
                    </a:moveTo>
                    <a:lnTo>
                      <a:pt x="124460" y="754107"/>
                    </a:lnTo>
                    <a:cubicBezTo>
                      <a:pt x="55880" y="754107"/>
                      <a:pt x="0" y="698227"/>
                      <a:pt x="0" y="629647"/>
                    </a:cubicBezTo>
                    <a:lnTo>
                      <a:pt x="0" y="124460"/>
                    </a:lnTo>
                    <a:cubicBezTo>
                      <a:pt x="0" y="55880"/>
                      <a:pt x="55880" y="0"/>
                      <a:pt x="124460" y="0"/>
                    </a:cubicBezTo>
                    <a:lnTo>
                      <a:pt x="5475444" y="0"/>
                    </a:lnTo>
                    <a:cubicBezTo>
                      <a:pt x="5544024" y="0"/>
                      <a:pt x="5599904" y="55880"/>
                      <a:pt x="5599904" y="124460"/>
                    </a:cubicBezTo>
                    <a:lnTo>
                      <a:pt x="5599904" y="629647"/>
                    </a:lnTo>
                    <a:cubicBezTo>
                      <a:pt x="5599904" y="698227"/>
                      <a:pt x="5544024" y="754107"/>
                      <a:pt x="5475444" y="754107"/>
                    </a:cubicBezTo>
                    <a:close/>
                  </a:path>
                </a:pathLst>
              </a:custGeom>
              <a:solidFill>
                <a:srgbClr val="FFFFFF"/>
              </a:solidFill>
            </p:spPr>
          </p:sp>
        </p:grpSp>
        <p:sp>
          <p:nvSpPr>
            <p:cNvPr name="TextBox 25" id="25"/>
            <p:cNvSpPr txBox="true"/>
            <p:nvPr/>
          </p:nvSpPr>
          <p:spPr>
            <a:xfrm rot="0">
              <a:off x="1786283" y="193675"/>
              <a:ext cx="9264401" cy="13176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Orienté vers les solutions / mentalité de progression</a:t>
              </a:r>
            </a:p>
          </p:txBody>
        </p:sp>
      </p:grpSp>
    </p:spTree>
  </p:cSld>
  <p:clrMapOvr>
    <a:masterClrMapping/>
  </p:clrMapOvr>
</p:sld>
</file>

<file path=ppt/slides/slide29.xml><?xml version="1.0" encoding="utf-8"?>
<p:sld xmlns:p="http://schemas.openxmlformats.org/presentationml/2006/main" xmlns:a="http://schemas.openxmlformats.org/drawingml/2006/main">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2014573" y="2887079"/>
            <a:ext cx="14258854" cy="2634632"/>
            <a:chOff x="0" y="0"/>
            <a:chExt cx="19011805" cy="3512842"/>
          </a:xfrm>
        </p:grpSpPr>
        <p:sp>
          <p:nvSpPr>
            <p:cNvPr name="TextBox 3" id="3"/>
            <p:cNvSpPr txBox="true"/>
            <p:nvPr/>
          </p:nvSpPr>
          <p:spPr>
            <a:xfrm rot="0">
              <a:off x="0" y="-9525"/>
              <a:ext cx="19011805" cy="16351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Good chat! / Bonne discussion! </a:t>
              </a:r>
            </a:p>
          </p:txBody>
        </p:sp>
        <p:sp>
          <p:nvSpPr>
            <p:cNvPr name="TextBox 4" id="4"/>
            <p:cNvSpPr txBox="true"/>
            <p:nvPr/>
          </p:nvSpPr>
          <p:spPr>
            <a:xfrm rot="0">
              <a:off x="2250655" y="2049591"/>
              <a:ext cx="14510494" cy="1463252"/>
            </a:xfrm>
            <a:prstGeom prst="rect">
              <a:avLst/>
            </a:prstGeom>
          </p:spPr>
          <p:txBody>
            <a:bodyPr anchor="t" rtlCol="false" tIns="0" lIns="0" bIns="0" rIns="0">
              <a:spAutoFit/>
            </a:bodyPr>
            <a:lstStyle/>
            <a:p>
              <a:pPr algn="ctr">
                <a:lnSpc>
                  <a:spcPts val="4420"/>
                </a:lnSpc>
              </a:pPr>
              <a:r>
                <a:rPr lang="en-US" sz="3400">
                  <a:solidFill>
                    <a:srgbClr val="27407E"/>
                  </a:solidFill>
                  <a:latin typeface="Public Sans"/>
                  <a:ea typeface="Public Sans"/>
                  <a:cs typeface="Public Sans"/>
                  <a:sym typeface="Public Sans"/>
                </a:rPr>
                <a:t>Thank you for your time and participation. / Merci pour votre temps et votre participation.</a:t>
              </a:r>
            </a:p>
          </p:txBody>
        </p:sp>
      </p:grpSp>
      <p:sp>
        <p:nvSpPr>
          <p:cNvPr name="AutoShape 5" id="5"/>
          <p:cNvSpPr/>
          <p:nvPr/>
        </p:nvSpPr>
        <p:spPr>
          <a:xfrm rot="0">
            <a:off x="482" y="8543305"/>
            <a:ext cx="18288000" cy="1743695"/>
          </a:xfrm>
          <a:prstGeom prst="rect">
            <a:avLst/>
          </a:prstGeom>
          <a:solidFill>
            <a:srgbClr val="BECCF1"/>
          </a:solid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grpSp>
        <p:nvGrpSpPr>
          <p:cNvPr name="Group 2" id="2"/>
          <p:cNvGrpSpPr/>
          <p:nvPr/>
        </p:nvGrpSpPr>
        <p:grpSpPr>
          <a:xfrm rot="0">
            <a:off x="7510956" y="7773933"/>
            <a:ext cx="9627725" cy="1677458"/>
            <a:chOff x="0" y="0"/>
            <a:chExt cx="5599904" cy="975682"/>
          </a:xfrm>
        </p:grpSpPr>
        <p:sp>
          <p:nvSpPr>
            <p:cNvPr name="Freeform 3" id="3"/>
            <p:cNvSpPr/>
            <p:nvPr/>
          </p:nvSpPr>
          <p:spPr>
            <a:xfrm flipH="false" flipV="false" rot="0">
              <a:off x="0" y="0"/>
              <a:ext cx="5599904" cy="975682"/>
            </a:xfrm>
            <a:custGeom>
              <a:avLst/>
              <a:gdLst/>
              <a:ahLst/>
              <a:cxnLst/>
              <a:rect r="r" b="b" t="t" l="l"/>
              <a:pathLst>
                <a:path h="975682" w="5599904">
                  <a:moveTo>
                    <a:pt x="5475444" y="975682"/>
                  </a:moveTo>
                  <a:lnTo>
                    <a:pt x="124460" y="975682"/>
                  </a:lnTo>
                  <a:cubicBezTo>
                    <a:pt x="55880" y="975682"/>
                    <a:pt x="0" y="919802"/>
                    <a:pt x="0" y="851222"/>
                  </a:cubicBezTo>
                  <a:lnTo>
                    <a:pt x="0" y="124460"/>
                  </a:lnTo>
                  <a:cubicBezTo>
                    <a:pt x="0" y="55880"/>
                    <a:pt x="55880" y="0"/>
                    <a:pt x="124460" y="0"/>
                  </a:cubicBezTo>
                  <a:lnTo>
                    <a:pt x="5475444" y="0"/>
                  </a:lnTo>
                  <a:cubicBezTo>
                    <a:pt x="5544024" y="0"/>
                    <a:pt x="5599904" y="55880"/>
                    <a:pt x="5599904" y="124460"/>
                  </a:cubicBezTo>
                  <a:lnTo>
                    <a:pt x="5599904" y="851222"/>
                  </a:lnTo>
                  <a:cubicBezTo>
                    <a:pt x="5599904" y="919802"/>
                    <a:pt x="5544024" y="975682"/>
                    <a:pt x="5475444" y="975682"/>
                  </a:cubicBezTo>
                  <a:close/>
                </a:path>
              </a:pathLst>
            </a:custGeom>
            <a:solidFill>
              <a:srgbClr val="FFFFFF"/>
            </a:solidFill>
          </p:spPr>
        </p:sp>
      </p:grpSp>
      <p:sp>
        <p:nvSpPr>
          <p:cNvPr name="TextBox 4" id="4"/>
          <p:cNvSpPr txBox="true"/>
          <p:nvPr/>
        </p:nvSpPr>
        <p:spPr>
          <a:xfrm rot="0">
            <a:off x="8850668" y="8070318"/>
            <a:ext cx="6948301" cy="10001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Please have a pen and paper ready for notes and a small exercise at the end. </a:t>
            </a:r>
          </a:p>
        </p:txBody>
      </p:sp>
      <p:grpSp>
        <p:nvGrpSpPr>
          <p:cNvPr name="Group 5" id="5"/>
          <p:cNvGrpSpPr/>
          <p:nvPr/>
        </p:nvGrpSpPr>
        <p:grpSpPr>
          <a:xfrm rot="0">
            <a:off x="12473553" y="880168"/>
            <a:ext cx="4561661" cy="2009257"/>
            <a:chOff x="0" y="0"/>
            <a:chExt cx="2653260" cy="1168671"/>
          </a:xfrm>
        </p:grpSpPr>
        <p:sp>
          <p:nvSpPr>
            <p:cNvPr name="Freeform 6" id="6"/>
            <p:cNvSpPr/>
            <p:nvPr/>
          </p:nvSpPr>
          <p:spPr>
            <a:xfrm flipH="false" flipV="false" rot="0">
              <a:off x="0" y="0"/>
              <a:ext cx="2653260" cy="1168671"/>
            </a:xfrm>
            <a:custGeom>
              <a:avLst/>
              <a:gdLst/>
              <a:ahLst/>
              <a:cxnLst/>
              <a:rect r="r" b="b" t="t" l="l"/>
              <a:pathLst>
                <a:path h="1168671" w="2653260">
                  <a:moveTo>
                    <a:pt x="2528800" y="1168671"/>
                  </a:moveTo>
                  <a:lnTo>
                    <a:pt x="124460" y="1168671"/>
                  </a:lnTo>
                  <a:cubicBezTo>
                    <a:pt x="55880" y="1168671"/>
                    <a:pt x="0" y="1112791"/>
                    <a:pt x="0" y="1044211"/>
                  </a:cubicBezTo>
                  <a:lnTo>
                    <a:pt x="0" y="124460"/>
                  </a:lnTo>
                  <a:cubicBezTo>
                    <a:pt x="0" y="55880"/>
                    <a:pt x="55880" y="0"/>
                    <a:pt x="124460" y="0"/>
                  </a:cubicBezTo>
                  <a:lnTo>
                    <a:pt x="2528800" y="0"/>
                  </a:lnTo>
                  <a:cubicBezTo>
                    <a:pt x="2597380" y="0"/>
                    <a:pt x="2653260" y="55880"/>
                    <a:pt x="2653260" y="124460"/>
                  </a:cubicBezTo>
                  <a:lnTo>
                    <a:pt x="2653260" y="1044211"/>
                  </a:lnTo>
                  <a:cubicBezTo>
                    <a:pt x="2653260" y="1112791"/>
                    <a:pt x="2597380" y="1168671"/>
                    <a:pt x="2528800" y="1168671"/>
                  </a:cubicBezTo>
                  <a:close/>
                </a:path>
              </a:pathLst>
            </a:custGeom>
            <a:solidFill>
              <a:srgbClr val="FFFFFF"/>
            </a:solidFill>
          </p:spPr>
        </p:sp>
      </p:grpSp>
      <p:grpSp>
        <p:nvGrpSpPr>
          <p:cNvPr name="Group 7" id="7"/>
          <p:cNvGrpSpPr/>
          <p:nvPr/>
        </p:nvGrpSpPr>
        <p:grpSpPr>
          <a:xfrm rot="0">
            <a:off x="7510956" y="5343447"/>
            <a:ext cx="4561661" cy="1578476"/>
            <a:chOff x="0" y="0"/>
            <a:chExt cx="2653260" cy="918110"/>
          </a:xfrm>
        </p:grpSpPr>
        <p:sp>
          <p:nvSpPr>
            <p:cNvPr name="Freeform 8" id="8"/>
            <p:cNvSpPr/>
            <p:nvPr/>
          </p:nvSpPr>
          <p:spPr>
            <a:xfrm flipH="false" flipV="false" rot="0">
              <a:off x="0" y="0"/>
              <a:ext cx="2653260" cy="918111"/>
            </a:xfrm>
            <a:custGeom>
              <a:avLst/>
              <a:gdLst/>
              <a:ahLst/>
              <a:cxnLst/>
              <a:rect r="r" b="b" t="t" l="l"/>
              <a:pathLst>
                <a:path h="918111" w="2653260">
                  <a:moveTo>
                    <a:pt x="2528800" y="918110"/>
                  </a:moveTo>
                  <a:lnTo>
                    <a:pt x="124460" y="918110"/>
                  </a:lnTo>
                  <a:cubicBezTo>
                    <a:pt x="55880" y="918110"/>
                    <a:pt x="0" y="862230"/>
                    <a:pt x="0" y="793650"/>
                  </a:cubicBezTo>
                  <a:lnTo>
                    <a:pt x="0" y="124460"/>
                  </a:lnTo>
                  <a:cubicBezTo>
                    <a:pt x="0" y="55880"/>
                    <a:pt x="55880" y="0"/>
                    <a:pt x="124460" y="0"/>
                  </a:cubicBezTo>
                  <a:lnTo>
                    <a:pt x="2528800" y="0"/>
                  </a:lnTo>
                  <a:cubicBezTo>
                    <a:pt x="2597380" y="0"/>
                    <a:pt x="2653260" y="55880"/>
                    <a:pt x="2653260" y="124460"/>
                  </a:cubicBezTo>
                  <a:lnTo>
                    <a:pt x="2653260" y="793650"/>
                  </a:lnTo>
                  <a:cubicBezTo>
                    <a:pt x="2653260" y="862230"/>
                    <a:pt x="2597380" y="918111"/>
                    <a:pt x="2528800" y="918111"/>
                  </a:cubicBezTo>
                  <a:close/>
                </a:path>
              </a:pathLst>
            </a:custGeom>
            <a:solidFill>
              <a:srgbClr val="FFFFFF"/>
            </a:solidFill>
          </p:spPr>
        </p:sp>
      </p:grpSp>
      <p:grpSp>
        <p:nvGrpSpPr>
          <p:cNvPr name="Group 9" id="9"/>
          <p:cNvGrpSpPr/>
          <p:nvPr/>
        </p:nvGrpSpPr>
        <p:grpSpPr>
          <a:xfrm rot="0">
            <a:off x="7510956" y="880168"/>
            <a:ext cx="4561661" cy="1182158"/>
            <a:chOff x="0" y="0"/>
            <a:chExt cx="2653260" cy="687594"/>
          </a:xfrm>
        </p:grpSpPr>
        <p:sp>
          <p:nvSpPr>
            <p:cNvPr name="Freeform 10" id="10"/>
            <p:cNvSpPr/>
            <p:nvPr/>
          </p:nvSpPr>
          <p:spPr>
            <a:xfrm flipH="false" flipV="false" rot="0">
              <a:off x="0" y="0"/>
              <a:ext cx="2653260" cy="687594"/>
            </a:xfrm>
            <a:custGeom>
              <a:avLst/>
              <a:gdLst/>
              <a:ahLst/>
              <a:cxnLst/>
              <a:rect r="r" b="b" t="t" l="l"/>
              <a:pathLst>
                <a:path h="687594" w="2653260">
                  <a:moveTo>
                    <a:pt x="2528800" y="687594"/>
                  </a:moveTo>
                  <a:lnTo>
                    <a:pt x="124460" y="687594"/>
                  </a:lnTo>
                  <a:cubicBezTo>
                    <a:pt x="55880" y="687594"/>
                    <a:pt x="0" y="631714"/>
                    <a:pt x="0" y="563134"/>
                  </a:cubicBezTo>
                  <a:lnTo>
                    <a:pt x="0" y="124460"/>
                  </a:lnTo>
                  <a:cubicBezTo>
                    <a:pt x="0" y="55880"/>
                    <a:pt x="55880" y="0"/>
                    <a:pt x="124460" y="0"/>
                  </a:cubicBezTo>
                  <a:lnTo>
                    <a:pt x="2528800" y="0"/>
                  </a:lnTo>
                  <a:cubicBezTo>
                    <a:pt x="2597380" y="0"/>
                    <a:pt x="2653260" y="55880"/>
                    <a:pt x="2653260" y="124460"/>
                  </a:cubicBezTo>
                  <a:lnTo>
                    <a:pt x="2653260" y="563134"/>
                  </a:lnTo>
                  <a:cubicBezTo>
                    <a:pt x="2653260" y="631714"/>
                    <a:pt x="2597380" y="687594"/>
                    <a:pt x="2528800" y="687594"/>
                  </a:cubicBezTo>
                  <a:close/>
                </a:path>
              </a:pathLst>
            </a:custGeom>
            <a:solidFill>
              <a:srgbClr val="FFFFFF"/>
            </a:solidFill>
          </p:spPr>
        </p:sp>
      </p:grpSp>
      <p:grpSp>
        <p:nvGrpSpPr>
          <p:cNvPr name="Group 11" id="11"/>
          <p:cNvGrpSpPr/>
          <p:nvPr/>
        </p:nvGrpSpPr>
        <p:grpSpPr>
          <a:xfrm rot="0">
            <a:off x="12473553" y="5705925"/>
            <a:ext cx="4561661" cy="1655453"/>
            <a:chOff x="0" y="0"/>
            <a:chExt cx="2653260" cy="962884"/>
          </a:xfrm>
        </p:grpSpPr>
        <p:sp>
          <p:nvSpPr>
            <p:cNvPr name="Freeform 12" id="12"/>
            <p:cNvSpPr/>
            <p:nvPr/>
          </p:nvSpPr>
          <p:spPr>
            <a:xfrm flipH="false" flipV="false" rot="0">
              <a:off x="0" y="0"/>
              <a:ext cx="2653260" cy="962884"/>
            </a:xfrm>
            <a:custGeom>
              <a:avLst/>
              <a:gdLst/>
              <a:ahLst/>
              <a:cxnLst/>
              <a:rect r="r" b="b" t="t" l="l"/>
              <a:pathLst>
                <a:path h="962884" w="2653260">
                  <a:moveTo>
                    <a:pt x="2528800" y="962884"/>
                  </a:moveTo>
                  <a:lnTo>
                    <a:pt x="124460" y="962884"/>
                  </a:lnTo>
                  <a:cubicBezTo>
                    <a:pt x="55880" y="962884"/>
                    <a:pt x="0" y="907004"/>
                    <a:pt x="0" y="838424"/>
                  </a:cubicBezTo>
                  <a:lnTo>
                    <a:pt x="0" y="124460"/>
                  </a:lnTo>
                  <a:cubicBezTo>
                    <a:pt x="0" y="55880"/>
                    <a:pt x="55880" y="0"/>
                    <a:pt x="124460" y="0"/>
                  </a:cubicBezTo>
                  <a:lnTo>
                    <a:pt x="2528800" y="0"/>
                  </a:lnTo>
                  <a:cubicBezTo>
                    <a:pt x="2597380" y="0"/>
                    <a:pt x="2653260" y="55880"/>
                    <a:pt x="2653260" y="124460"/>
                  </a:cubicBezTo>
                  <a:lnTo>
                    <a:pt x="2653260" y="838424"/>
                  </a:lnTo>
                  <a:cubicBezTo>
                    <a:pt x="2653260" y="907004"/>
                    <a:pt x="2597380" y="962884"/>
                    <a:pt x="2528800" y="962884"/>
                  </a:cubicBezTo>
                  <a:close/>
                </a:path>
              </a:pathLst>
            </a:custGeom>
            <a:solidFill>
              <a:srgbClr val="FFFFFF"/>
            </a:solidFill>
          </p:spPr>
        </p:sp>
      </p:grpSp>
      <p:grpSp>
        <p:nvGrpSpPr>
          <p:cNvPr name="Group 13" id="13"/>
          <p:cNvGrpSpPr/>
          <p:nvPr/>
        </p:nvGrpSpPr>
        <p:grpSpPr>
          <a:xfrm rot="0">
            <a:off x="7510956" y="2582813"/>
            <a:ext cx="4561661" cy="2250494"/>
            <a:chOff x="0" y="0"/>
            <a:chExt cx="2653260" cy="1308985"/>
          </a:xfrm>
        </p:grpSpPr>
        <p:sp>
          <p:nvSpPr>
            <p:cNvPr name="Freeform 14" id="14"/>
            <p:cNvSpPr/>
            <p:nvPr/>
          </p:nvSpPr>
          <p:spPr>
            <a:xfrm flipH="false" flipV="false" rot="0">
              <a:off x="0" y="0"/>
              <a:ext cx="2653260" cy="1308986"/>
            </a:xfrm>
            <a:custGeom>
              <a:avLst/>
              <a:gdLst/>
              <a:ahLst/>
              <a:cxnLst/>
              <a:rect r="r" b="b" t="t" l="l"/>
              <a:pathLst>
                <a:path h="1308986" w="2653260">
                  <a:moveTo>
                    <a:pt x="2528800" y="1308985"/>
                  </a:moveTo>
                  <a:lnTo>
                    <a:pt x="124460" y="1308985"/>
                  </a:lnTo>
                  <a:cubicBezTo>
                    <a:pt x="55880" y="1308985"/>
                    <a:pt x="0" y="1253105"/>
                    <a:pt x="0" y="1184525"/>
                  </a:cubicBezTo>
                  <a:lnTo>
                    <a:pt x="0" y="124460"/>
                  </a:lnTo>
                  <a:cubicBezTo>
                    <a:pt x="0" y="55880"/>
                    <a:pt x="55880" y="0"/>
                    <a:pt x="124460" y="0"/>
                  </a:cubicBezTo>
                  <a:lnTo>
                    <a:pt x="2528800" y="0"/>
                  </a:lnTo>
                  <a:cubicBezTo>
                    <a:pt x="2597380" y="0"/>
                    <a:pt x="2653260" y="55880"/>
                    <a:pt x="2653260" y="124460"/>
                  </a:cubicBezTo>
                  <a:lnTo>
                    <a:pt x="2653260" y="1184526"/>
                  </a:lnTo>
                  <a:cubicBezTo>
                    <a:pt x="2653260" y="1253105"/>
                    <a:pt x="2597380" y="1308986"/>
                    <a:pt x="2528800" y="1308986"/>
                  </a:cubicBezTo>
                  <a:close/>
                </a:path>
              </a:pathLst>
            </a:custGeom>
            <a:solidFill>
              <a:srgbClr val="FFFFFF"/>
            </a:solidFill>
          </p:spPr>
        </p:sp>
      </p:grpSp>
      <p:grpSp>
        <p:nvGrpSpPr>
          <p:cNvPr name="Group 15" id="15"/>
          <p:cNvGrpSpPr/>
          <p:nvPr/>
        </p:nvGrpSpPr>
        <p:grpSpPr>
          <a:xfrm rot="0">
            <a:off x="12577021" y="3110183"/>
            <a:ext cx="4561661" cy="2233263"/>
            <a:chOff x="0" y="0"/>
            <a:chExt cx="2653260" cy="1298963"/>
          </a:xfrm>
        </p:grpSpPr>
        <p:sp>
          <p:nvSpPr>
            <p:cNvPr name="Freeform 16" id="16"/>
            <p:cNvSpPr/>
            <p:nvPr/>
          </p:nvSpPr>
          <p:spPr>
            <a:xfrm flipH="false" flipV="false" rot="0">
              <a:off x="0" y="0"/>
              <a:ext cx="2653260" cy="1298963"/>
            </a:xfrm>
            <a:custGeom>
              <a:avLst/>
              <a:gdLst/>
              <a:ahLst/>
              <a:cxnLst/>
              <a:rect r="r" b="b" t="t" l="l"/>
              <a:pathLst>
                <a:path h="1298963" w="2653260">
                  <a:moveTo>
                    <a:pt x="2528800" y="1298963"/>
                  </a:moveTo>
                  <a:lnTo>
                    <a:pt x="124460" y="1298963"/>
                  </a:lnTo>
                  <a:cubicBezTo>
                    <a:pt x="55880" y="1298963"/>
                    <a:pt x="0" y="1243083"/>
                    <a:pt x="0" y="1174503"/>
                  </a:cubicBezTo>
                  <a:lnTo>
                    <a:pt x="0" y="124460"/>
                  </a:lnTo>
                  <a:cubicBezTo>
                    <a:pt x="0" y="55880"/>
                    <a:pt x="55880" y="0"/>
                    <a:pt x="124460" y="0"/>
                  </a:cubicBezTo>
                  <a:lnTo>
                    <a:pt x="2528800" y="0"/>
                  </a:lnTo>
                  <a:cubicBezTo>
                    <a:pt x="2597380" y="0"/>
                    <a:pt x="2653260" y="55880"/>
                    <a:pt x="2653260" y="124460"/>
                  </a:cubicBezTo>
                  <a:lnTo>
                    <a:pt x="2653260" y="1174503"/>
                  </a:lnTo>
                  <a:cubicBezTo>
                    <a:pt x="2653260" y="1243083"/>
                    <a:pt x="2597380" y="1298963"/>
                    <a:pt x="2528800" y="1298963"/>
                  </a:cubicBezTo>
                  <a:close/>
                </a:path>
              </a:pathLst>
            </a:custGeom>
            <a:solidFill>
              <a:srgbClr val="FFFFFF"/>
            </a:solidFill>
          </p:spPr>
        </p:sp>
      </p:grpSp>
      <p:sp>
        <p:nvSpPr>
          <p:cNvPr name="Freeform 17" id="17"/>
          <p:cNvSpPr/>
          <p:nvPr/>
        </p:nvSpPr>
        <p:spPr>
          <a:xfrm flipH="false" flipV="false" rot="0">
            <a:off x="1028700" y="6345627"/>
            <a:ext cx="4382212" cy="3083484"/>
          </a:xfrm>
          <a:custGeom>
            <a:avLst/>
            <a:gdLst/>
            <a:ahLst/>
            <a:cxnLst/>
            <a:rect r="r" b="b" t="t" l="l"/>
            <a:pathLst>
              <a:path h="3083484" w="4382212">
                <a:moveTo>
                  <a:pt x="0" y="0"/>
                </a:moveTo>
                <a:lnTo>
                  <a:pt x="4382212" y="0"/>
                </a:lnTo>
                <a:lnTo>
                  <a:pt x="4382212" y="3083484"/>
                </a:lnTo>
                <a:lnTo>
                  <a:pt x="0" y="308348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8" id="18"/>
          <p:cNvSpPr/>
          <p:nvPr/>
        </p:nvSpPr>
        <p:spPr>
          <a:xfrm flipH="false" flipV="false" rot="0">
            <a:off x="6742842" y="519831"/>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9" id="19"/>
          <p:cNvSpPr/>
          <p:nvPr/>
        </p:nvSpPr>
        <p:spPr>
          <a:xfrm flipH="false" flipV="false" rot="0">
            <a:off x="16689419" y="491633"/>
            <a:ext cx="1090494" cy="1090494"/>
          </a:xfrm>
          <a:custGeom>
            <a:avLst/>
            <a:gdLst/>
            <a:ahLst/>
            <a:cxnLst/>
            <a:rect r="r" b="b" t="t" l="l"/>
            <a:pathLst>
              <a:path h="1090494" w="1090494">
                <a:moveTo>
                  <a:pt x="0" y="0"/>
                </a:moveTo>
                <a:lnTo>
                  <a:pt x="1090494" y="0"/>
                </a:lnTo>
                <a:lnTo>
                  <a:pt x="1090494" y="1090494"/>
                </a:lnTo>
                <a:lnTo>
                  <a:pt x="0" y="1090494"/>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20" id="20"/>
          <p:cNvSpPr/>
          <p:nvPr/>
        </p:nvSpPr>
        <p:spPr>
          <a:xfrm flipH="false" flipV="false" rot="0">
            <a:off x="6742842" y="2353003"/>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21" id="21"/>
          <p:cNvSpPr/>
          <p:nvPr/>
        </p:nvSpPr>
        <p:spPr>
          <a:xfrm flipH="false" flipV="false" rot="0">
            <a:off x="16703518" y="2889425"/>
            <a:ext cx="1062296" cy="1062296"/>
          </a:xfrm>
          <a:custGeom>
            <a:avLst/>
            <a:gdLst/>
            <a:ahLst/>
            <a:cxnLst/>
            <a:rect r="r" b="b" t="t" l="l"/>
            <a:pathLst>
              <a:path h="1062296" w="1062296">
                <a:moveTo>
                  <a:pt x="0" y="0"/>
                </a:moveTo>
                <a:lnTo>
                  <a:pt x="1062296" y="0"/>
                </a:lnTo>
                <a:lnTo>
                  <a:pt x="1062296" y="1062296"/>
                </a:lnTo>
                <a:lnTo>
                  <a:pt x="0" y="1062296"/>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6742842" y="5006108"/>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Freeform 23" id="23"/>
          <p:cNvSpPr/>
          <p:nvPr/>
        </p:nvSpPr>
        <p:spPr>
          <a:xfrm flipH="false" flipV="false" rot="0">
            <a:off x="16689419" y="5343447"/>
            <a:ext cx="1062296" cy="1062296"/>
          </a:xfrm>
          <a:custGeom>
            <a:avLst/>
            <a:gdLst/>
            <a:ahLst/>
            <a:cxnLst/>
            <a:rect r="r" b="b" t="t" l="l"/>
            <a:pathLst>
              <a:path h="1062296" w="1062296">
                <a:moveTo>
                  <a:pt x="0" y="0"/>
                </a:moveTo>
                <a:lnTo>
                  <a:pt x="1062296" y="0"/>
                </a:lnTo>
                <a:lnTo>
                  <a:pt x="1062296" y="1062295"/>
                </a:lnTo>
                <a:lnTo>
                  <a:pt x="0" y="1062295"/>
                </a:lnTo>
                <a:lnTo>
                  <a:pt x="0" y="0"/>
                </a:lnTo>
                <a:close/>
              </a:path>
            </a:pathLst>
          </a:custGeom>
          <a:blipFill>
            <a:blip r:embed="rId15">
              <a:extLst>
                <a:ext uri="{96DAC541-7B7A-43D3-8B79-37D633B846F1}">
                  <asvg:svgBlip xmlns:asvg="http://schemas.microsoft.com/office/drawing/2016/SVG/main" r:embed="rId16"/>
                </a:ext>
              </a:extLst>
            </a:blip>
            <a:stretch>
              <a:fillRect l="0" t="0" r="0" b="0"/>
            </a:stretch>
          </a:blipFill>
        </p:spPr>
      </p:sp>
      <p:sp>
        <p:nvSpPr>
          <p:cNvPr name="Freeform 24" id="24"/>
          <p:cNvSpPr/>
          <p:nvPr/>
        </p:nvSpPr>
        <p:spPr>
          <a:xfrm flipH="false" flipV="false" rot="0">
            <a:off x="6973316" y="7787746"/>
            <a:ext cx="1663644" cy="1663644"/>
          </a:xfrm>
          <a:custGeom>
            <a:avLst/>
            <a:gdLst/>
            <a:ahLst/>
            <a:cxnLst/>
            <a:rect r="r" b="b" t="t" l="l"/>
            <a:pathLst>
              <a:path h="1663644" w="1663644">
                <a:moveTo>
                  <a:pt x="0" y="0"/>
                </a:moveTo>
                <a:lnTo>
                  <a:pt x="1663643" y="0"/>
                </a:lnTo>
                <a:lnTo>
                  <a:pt x="1663643" y="1663644"/>
                </a:lnTo>
                <a:lnTo>
                  <a:pt x="0" y="1663644"/>
                </a:lnTo>
                <a:lnTo>
                  <a:pt x="0" y="0"/>
                </a:lnTo>
                <a:close/>
              </a:path>
            </a:pathLst>
          </a:custGeom>
          <a:blipFill>
            <a:blip r:embed="rId17">
              <a:extLst>
                <a:ext uri="{96DAC541-7B7A-43D3-8B79-37D633B846F1}">
                  <asvg:svgBlip xmlns:asvg="http://schemas.microsoft.com/office/drawing/2016/SVG/main" r:embed="rId18"/>
                </a:ext>
              </a:extLst>
            </a:blip>
            <a:stretch>
              <a:fillRect l="0" t="0" r="0" b="0"/>
            </a:stretch>
          </a:blipFill>
        </p:spPr>
      </p:sp>
      <p:sp>
        <p:nvSpPr>
          <p:cNvPr name="TextBox 25" id="25"/>
          <p:cNvSpPr txBox="true"/>
          <p:nvPr/>
        </p:nvSpPr>
        <p:spPr>
          <a:xfrm rot="0">
            <a:off x="994371" y="870643"/>
            <a:ext cx="5243646" cy="24479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Learning Objectives</a:t>
            </a:r>
          </a:p>
        </p:txBody>
      </p:sp>
      <p:sp>
        <p:nvSpPr>
          <p:cNvPr name="TextBox 26" id="26"/>
          <p:cNvSpPr txBox="true"/>
          <p:nvPr/>
        </p:nvSpPr>
        <p:spPr>
          <a:xfrm rot="0">
            <a:off x="1028700" y="3953510"/>
            <a:ext cx="5243646" cy="1189990"/>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What you can look forward to in this session.</a:t>
            </a:r>
          </a:p>
        </p:txBody>
      </p:sp>
      <p:sp>
        <p:nvSpPr>
          <p:cNvPr name="TextBox 27" id="27"/>
          <p:cNvSpPr txBox="true"/>
          <p:nvPr/>
        </p:nvSpPr>
        <p:spPr>
          <a:xfrm rot="0">
            <a:off x="12922816" y="1113272"/>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Identifying the need for difficult conversations</a:t>
            </a:r>
          </a:p>
        </p:txBody>
      </p:sp>
      <p:sp>
        <p:nvSpPr>
          <p:cNvPr name="TextBox 28" id="28"/>
          <p:cNvSpPr txBox="true"/>
          <p:nvPr/>
        </p:nvSpPr>
        <p:spPr>
          <a:xfrm rot="0">
            <a:off x="7960219" y="5658300"/>
            <a:ext cx="3663136" cy="10001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Identifying the goal of the conversation</a:t>
            </a:r>
          </a:p>
        </p:txBody>
      </p:sp>
      <p:sp>
        <p:nvSpPr>
          <p:cNvPr name="TextBox 29" id="29"/>
          <p:cNvSpPr txBox="true"/>
          <p:nvPr/>
        </p:nvSpPr>
        <p:spPr>
          <a:xfrm rot="0">
            <a:off x="12922816" y="6020779"/>
            <a:ext cx="3663136" cy="10001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Planning the Conversation</a:t>
            </a:r>
          </a:p>
        </p:txBody>
      </p:sp>
      <p:sp>
        <p:nvSpPr>
          <p:cNvPr name="TextBox 30" id="30"/>
          <p:cNvSpPr txBox="true"/>
          <p:nvPr/>
        </p:nvSpPr>
        <p:spPr>
          <a:xfrm rot="0">
            <a:off x="7805137" y="1195022"/>
            <a:ext cx="3973298" cy="5048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Identifying emotions</a:t>
            </a:r>
          </a:p>
        </p:txBody>
      </p:sp>
      <p:sp>
        <p:nvSpPr>
          <p:cNvPr name="TextBox 31" id="31"/>
          <p:cNvSpPr txBox="true"/>
          <p:nvPr/>
        </p:nvSpPr>
        <p:spPr>
          <a:xfrm rot="0">
            <a:off x="7960219" y="2897667"/>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Analyzing a situation at a practical level</a:t>
            </a:r>
          </a:p>
        </p:txBody>
      </p:sp>
      <p:sp>
        <p:nvSpPr>
          <p:cNvPr name="TextBox 32" id="32"/>
          <p:cNvSpPr txBox="true"/>
          <p:nvPr/>
        </p:nvSpPr>
        <p:spPr>
          <a:xfrm rot="0">
            <a:off x="13026283" y="3425037"/>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Analyzing a situation at an emotional level</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grpSp>
        <p:nvGrpSpPr>
          <p:cNvPr name="Group 2" id="2"/>
          <p:cNvGrpSpPr/>
          <p:nvPr/>
        </p:nvGrpSpPr>
        <p:grpSpPr>
          <a:xfrm rot="0">
            <a:off x="7510956" y="7773933"/>
            <a:ext cx="9627725" cy="1677458"/>
            <a:chOff x="0" y="0"/>
            <a:chExt cx="5599904" cy="975682"/>
          </a:xfrm>
        </p:grpSpPr>
        <p:sp>
          <p:nvSpPr>
            <p:cNvPr name="Freeform 3" id="3"/>
            <p:cNvSpPr/>
            <p:nvPr/>
          </p:nvSpPr>
          <p:spPr>
            <a:xfrm flipH="false" flipV="false" rot="0">
              <a:off x="0" y="0"/>
              <a:ext cx="5599904" cy="975682"/>
            </a:xfrm>
            <a:custGeom>
              <a:avLst/>
              <a:gdLst/>
              <a:ahLst/>
              <a:cxnLst/>
              <a:rect r="r" b="b" t="t" l="l"/>
              <a:pathLst>
                <a:path h="975682" w="5599904">
                  <a:moveTo>
                    <a:pt x="5475444" y="975682"/>
                  </a:moveTo>
                  <a:lnTo>
                    <a:pt x="124460" y="975682"/>
                  </a:lnTo>
                  <a:cubicBezTo>
                    <a:pt x="55880" y="975682"/>
                    <a:pt x="0" y="919802"/>
                    <a:pt x="0" y="851222"/>
                  </a:cubicBezTo>
                  <a:lnTo>
                    <a:pt x="0" y="124460"/>
                  </a:lnTo>
                  <a:cubicBezTo>
                    <a:pt x="0" y="55880"/>
                    <a:pt x="55880" y="0"/>
                    <a:pt x="124460" y="0"/>
                  </a:cubicBezTo>
                  <a:lnTo>
                    <a:pt x="5475444" y="0"/>
                  </a:lnTo>
                  <a:cubicBezTo>
                    <a:pt x="5544024" y="0"/>
                    <a:pt x="5599904" y="55880"/>
                    <a:pt x="5599904" y="124460"/>
                  </a:cubicBezTo>
                  <a:lnTo>
                    <a:pt x="5599904" y="851222"/>
                  </a:lnTo>
                  <a:cubicBezTo>
                    <a:pt x="5599904" y="919802"/>
                    <a:pt x="5544024" y="975682"/>
                    <a:pt x="5475444" y="975682"/>
                  </a:cubicBezTo>
                  <a:close/>
                </a:path>
              </a:pathLst>
            </a:custGeom>
            <a:solidFill>
              <a:srgbClr val="FFFFFF"/>
            </a:solidFill>
          </p:spPr>
        </p:sp>
      </p:grpSp>
      <p:sp>
        <p:nvSpPr>
          <p:cNvPr name="TextBox 4" id="4"/>
          <p:cNvSpPr txBox="true"/>
          <p:nvPr/>
        </p:nvSpPr>
        <p:spPr>
          <a:xfrm rot="0">
            <a:off x="8850668" y="7841136"/>
            <a:ext cx="7852850" cy="1495425"/>
          </a:xfrm>
          <a:prstGeom prst="rect">
            <a:avLst/>
          </a:prstGeom>
        </p:spPr>
        <p:txBody>
          <a:bodyPr anchor="t" rtlCol="false" tIns="0" lIns="0" bIns="0" rIns="0">
            <a:spAutoFit/>
          </a:bodyPr>
          <a:lstStyle/>
          <a:p>
            <a:pPr algn="ctr">
              <a:lnSpc>
                <a:spcPts val="3900"/>
              </a:lnSpc>
            </a:pPr>
            <a:r>
              <a:rPr lang="en-US" sz="3000">
                <a:solidFill>
                  <a:srgbClr val="27407E"/>
                </a:solidFill>
                <a:latin typeface="Public Sans"/>
                <a:ea typeface="Public Sans"/>
                <a:cs typeface="Public Sans"/>
                <a:sym typeface="Public Sans"/>
              </a:rPr>
              <a:t>Veuillez prévoir un stylo et du papier pour prendre des notes et faire un petit exercice à la fin du cours.</a:t>
            </a:r>
          </a:p>
        </p:txBody>
      </p:sp>
      <p:grpSp>
        <p:nvGrpSpPr>
          <p:cNvPr name="Group 5" id="5"/>
          <p:cNvGrpSpPr/>
          <p:nvPr/>
        </p:nvGrpSpPr>
        <p:grpSpPr>
          <a:xfrm rot="0">
            <a:off x="12473553" y="880168"/>
            <a:ext cx="4561661" cy="2009257"/>
            <a:chOff x="0" y="0"/>
            <a:chExt cx="2653260" cy="1168671"/>
          </a:xfrm>
        </p:grpSpPr>
        <p:sp>
          <p:nvSpPr>
            <p:cNvPr name="Freeform 6" id="6"/>
            <p:cNvSpPr/>
            <p:nvPr/>
          </p:nvSpPr>
          <p:spPr>
            <a:xfrm flipH="false" flipV="false" rot="0">
              <a:off x="0" y="0"/>
              <a:ext cx="2653260" cy="1168671"/>
            </a:xfrm>
            <a:custGeom>
              <a:avLst/>
              <a:gdLst/>
              <a:ahLst/>
              <a:cxnLst/>
              <a:rect r="r" b="b" t="t" l="l"/>
              <a:pathLst>
                <a:path h="1168671" w="2653260">
                  <a:moveTo>
                    <a:pt x="2528800" y="1168671"/>
                  </a:moveTo>
                  <a:lnTo>
                    <a:pt x="124460" y="1168671"/>
                  </a:lnTo>
                  <a:cubicBezTo>
                    <a:pt x="55880" y="1168671"/>
                    <a:pt x="0" y="1112791"/>
                    <a:pt x="0" y="1044211"/>
                  </a:cubicBezTo>
                  <a:lnTo>
                    <a:pt x="0" y="124460"/>
                  </a:lnTo>
                  <a:cubicBezTo>
                    <a:pt x="0" y="55880"/>
                    <a:pt x="55880" y="0"/>
                    <a:pt x="124460" y="0"/>
                  </a:cubicBezTo>
                  <a:lnTo>
                    <a:pt x="2528800" y="0"/>
                  </a:lnTo>
                  <a:cubicBezTo>
                    <a:pt x="2597380" y="0"/>
                    <a:pt x="2653260" y="55880"/>
                    <a:pt x="2653260" y="124460"/>
                  </a:cubicBezTo>
                  <a:lnTo>
                    <a:pt x="2653260" y="1044211"/>
                  </a:lnTo>
                  <a:cubicBezTo>
                    <a:pt x="2653260" y="1112791"/>
                    <a:pt x="2597380" y="1168671"/>
                    <a:pt x="2528800" y="1168671"/>
                  </a:cubicBezTo>
                  <a:close/>
                </a:path>
              </a:pathLst>
            </a:custGeom>
            <a:solidFill>
              <a:srgbClr val="FFFFFF"/>
            </a:solidFill>
          </p:spPr>
        </p:sp>
      </p:grpSp>
      <p:grpSp>
        <p:nvGrpSpPr>
          <p:cNvPr name="Group 7" id="7"/>
          <p:cNvGrpSpPr/>
          <p:nvPr/>
        </p:nvGrpSpPr>
        <p:grpSpPr>
          <a:xfrm rot="0">
            <a:off x="7510956" y="5343447"/>
            <a:ext cx="4561661" cy="1578476"/>
            <a:chOff x="0" y="0"/>
            <a:chExt cx="2653260" cy="918110"/>
          </a:xfrm>
        </p:grpSpPr>
        <p:sp>
          <p:nvSpPr>
            <p:cNvPr name="Freeform 8" id="8"/>
            <p:cNvSpPr/>
            <p:nvPr/>
          </p:nvSpPr>
          <p:spPr>
            <a:xfrm flipH="false" flipV="false" rot="0">
              <a:off x="0" y="0"/>
              <a:ext cx="2653260" cy="918111"/>
            </a:xfrm>
            <a:custGeom>
              <a:avLst/>
              <a:gdLst/>
              <a:ahLst/>
              <a:cxnLst/>
              <a:rect r="r" b="b" t="t" l="l"/>
              <a:pathLst>
                <a:path h="918111" w="2653260">
                  <a:moveTo>
                    <a:pt x="2528800" y="918110"/>
                  </a:moveTo>
                  <a:lnTo>
                    <a:pt x="124460" y="918110"/>
                  </a:lnTo>
                  <a:cubicBezTo>
                    <a:pt x="55880" y="918110"/>
                    <a:pt x="0" y="862230"/>
                    <a:pt x="0" y="793650"/>
                  </a:cubicBezTo>
                  <a:lnTo>
                    <a:pt x="0" y="124460"/>
                  </a:lnTo>
                  <a:cubicBezTo>
                    <a:pt x="0" y="55880"/>
                    <a:pt x="55880" y="0"/>
                    <a:pt x="124460" y="0"/>
                  </a:cubicBezTo>
                  <a:lnTo>
                    <a:pt x="2528800" y="0"/>
                  </a:lnTo>
                  <a:cubicBezTo>
                    <a:pt x="2597380" y="0"/>
                    <a:pt x="2653260" y="55880"/>
                    <a:pt x="2653260" y="124460"/>
                  </a:cubicBezTo>
                  <a:lnTo>
                    <a:pt x="2653260" y="793650"/>
                  </a:lnTo>
                  <a:cubicBezTo>
                    <a:pt x="2653260" y="862230"/>
                    <a:pt x="2597380" y="918111"/>
                    <a:pt x="2528800" y="918111"/>
                  </a:cubicBezTo>
                  <a:close/>
                </a:path>
              </a:pathLst>
            </a:custGeom>
            <a:solidFill>
              <a:srgbClr val="FFFFFF"/>
            </a:solidFill>
          </p:spPr>
        </p:sp>
      </p:grpSp>
      <p:grpSp>
        <p:nvGrpSpPr>
          <p:cNvPr name="Group 9" id="9"/>
          <p:cNvGrpSpPr/>
          <p:nvPr/>
        </p:nvGrpSpPr>
        <p:grpSpPr>
          <a:xfrm rot="0">
            <a:off x="7510956" y="880168"/>
            <a:ext cx="4561661" cy="1182158"/>
            <a:chOff x="0" y="0"/>
            <a:chExt cx="2653260" cy="687594"/>
          </a:xfrm>
        </p:grpSpPr>
        <p:sp>
          <p:nvSpPr>
            <p:cNvPr name="Freeform 10" id="10"/>
            <p:cNvSpPr/>
            <p:nvPr/>
          </p:nvSpPr>
          <p:spPr>
            <a:xfrm flipH="false" flipV="false" rot="0">
              <a:off x="0" y="0"/>
              <a:ext cx="2653260" cy="687594"/>
            </a:xfrm>
            <a:custGeom>
              <a:avLst/>
              <a:gdLst/>
              <a:ahLst/>
              <a:cxnLst/>
              <a:rect r="r" b="b" t="t" l="l"/>
              <a:pathLst>
                <a:path h="687594" w="2653260">
                  <a:moveTo>
                    <a:pt x="2528800" y="687594"/>
                  </a:moveTo>
                  <a:lnTo>
                    <a:pt x="124460" y="687594"/>
                  </a:lnTo>
                  <a:cubicBezTo>
                    <a:pt x="55880" y="687594"/>
                    <a:pt x="0" y="631714"/>
                    <a:pt x="0" y="563134"/>
                  </a:cubicBezTo>
                  <a:lnTo>
                    <a:pt x="0" y="124460"/>
                  </a:lnTo>
                  <a:cubicBezTo>
                    <a:pt x="0" y="55880"/>
                    <a:pt x="55880" y="0"/>
                    <a:pt x="124460" y="0"/>
                  </a:cubicBezTo>
                  <a:lnTo>
                    <a:pt x="2528800" y="0"/>
                  </a:lnTo>
                  <a:cubicBezTo>
                    <a:pt x="2597380" y="0"/>
                    <a:pt x="2653260" y="55880"/>
                    <a:pt x="2653260" y="124460"/>
                  </a:cubicBezTo>
                  <a:lnTo>
                    <a:pt x="2653260" y="563134"/>
                  </a:lnTo>
                  <a:cubicBezTo>
                    <a:pt x="2653260" y="631714"/>
                    <a:pt x="2597380" y="687594"/>
                    <a:pt x="2528800" y="687594"/>
                  </a:cubicBezTo>
                  <a:close/>
                </a:path>
              </a:pathLst>
            </a:custGeom>
            <a:solidFill>
              <a:srgbClr val="FFFFFF"/>
            </a:solidFill>
          </p:spPr>
        </p:sp>
      </p:grpSp>
      <p:grpSp>
        <p:nvGrpSpPr>
          <p:cNvPr name="Group 11" id="11"/>
          <p:cNvGrpSpPr/>
          <p:nvPr/>
        </p:nvGrpSpPr>
        <p:grpSpPr>
          <a:xfrm rot="0">
            <a:off x="12473553" y="5705925"/>
            <a:ext cx="4561661" cy="1655453"/>
            <a:chOff x="0" y="0"/>
            <a:chExt cx="2653260" cy="962884"/>
          </a:xfrm>
        </p:grpSpPr>
        <p:sp>
          <p:nvSpPr>
            <p:cNvPr name="Freeform 12" id="12"/>
            <p:cNvSpPr/>
            <p:nvPr/>
          </p:nvSpPr>
          <p:spPr>
            <a:xfrm flipH="false" flipV="false" rot="0">
              <a:off x="0" y="0"/>
              <a:ext cx="2653260" cy="962884"/>
            </a:xfrm>
            <a:custGeom>
              <a:avLst/>
              <a:gdLst/>
              <a:ahLst/>
              <a:cxnLst/>
              <a:rect r="r" b="b" t="t" l="l"/>
              <a:pathLst>
                <a:path h="962884" w="2653260">
                  <a:moveTo>
                    <a:pt x="2528800" y="962884"/>
                  </a:moveTo>
                  <a:lnTo>
                    <a:pt x="124460" y="962884"/>
                  </a:lnTo>
                  <a:cubicBezTo>
                    <a:pt x="55880" y="962884"/>
                    <a:pt x="0" y="907004"/>
                    <a:pt x="0" y="838424"/>
                  </a:cubicBezTo>
                  <a:lnTo>
                    <a:pt x="0" y="124460"/>
                  </a:lnTo>
                  <a:cubicBezTo>
                    <a:pt x="0" y="55880"/>
                    <a:pt x="55880" y="0"/>
                    <a:pt x="124460" y="0"/>
                  </a:cubicBezTo>
                  <a:lnTo>
                    <a:pt x="2528800" y="0"/>
                  </a:lnTo>
                  <a:cubicBezTo>
                    <a:pt x="2597380" y="0"/>
                    <a:pt x="2653260" y="55880"/>
                    <a:pt x="2653260" y="124460"/>
                  </a:cubicBezTo>
                  <a:lnTo>
                    <a:pt x="2653260" y="838424"/>
                  </a:lnTo>
                  <a:cubicBezTo>
                    <a:pt x="2653260" y="907004"/>
                    <a:pt x="2597380" y="962884"/>
                    <a:pt x="2528800" y="962884"/>
                  </a:cubicBezTo>
                  <a:close/>
                </a:path>
              </a:pathLst>
            </a:custGeom>
            <a:solidFill>
              <a:srgbClr val="FFFFFF"/>
            </a:solidFill>
          </p:spPr>
        </p:sp>
      </p:grpSp>
      <p:grpSp>
        <p:nvGrpSpPr>
          <p:cNvPr name="Group 13" id="13"/>
          <p:cNvGrpSpPr/>
          <p:nvPr/>
        </p:nvGrpSpPr>
        <p:grpSpPr>
          <a:xfrm rot="0">
            <a:off x="7510956" y="2582813"/>
            <a:ext cx="4561661" cy="2250494"/>
            <a:chOff x="0" y="0"/>
            <a:chExt cx="2653260" cy="1308985"/>
          </a:xfrm>
        </p:grpSpPr>
        <p:sp>
          <p:nvSpPr>
            <p:cNvPr name="Freeform 14" id="14"/>
            <p:cNvSpPr/>
            <p:nvPr/>
          </p:nvSpPr>
          <p:spPr>
            <a:xfrm flipH="false" flipV="false" rot="0">
              <a:off x="0" y="0"/>
              <a:ext cx="2653260" cy="1308986"/>
            </a:xfrm>
            <a:custGeom>
              <a:avLst/>
              <a:gdLst/>
              <a:ahLst/>
              <a:cxnLst/>
              <a:rect r="r" b="b" t="t" l="l"/>
              <a:pathLst>
                <a:path h="1308986" w="2653260">
                  <a:moveTo>
                    <a:pt x="2528800" y="1308985"/>
                  </a:moveTo>
                  <a:lnTo>
                    <a:pt x="124460" y="1308985"/>
                  </a:lnTo>
                  <a:cubicBezTo>
                    <a:pt x="55880" y="1308985"/>
                    <a:pt x="0" y="1253105"/>
                    <a:pt x="0" y="1184525"/>
                  </a:cubicBezTo>
                  <a:lnTo>
                    <a:pt x="0" y="124460"/>
                  </a:lnTo>
                  <a:cubicBezTo>
                    <a:pt x="0" y="55880"/>
                    <a:pt x="55880" y="0"/>
                    <a:pt x="124460" y="0"/>
                  </a:cubicBezTo>
                  <a:lnTo>
                    <a:pt x="2528800" y="0"/>
                  </a:lnTo>
                  <a:cubicBezTo>
                    <a:pt x="2597380" y="0"/>
                    <a:pt x="2653260" y="55880"/>
                    <a:pt x="2653260" y="124460"/>
                  </a:cubicBezTo>
                  <a:lnTo>
                    <a:pt x="2653260" y="1184526"/>
                  </a:lnTo>
                  <a:cubicBezTo>
                    <a:pt x="2653260" y="1253105"/>
                    <a:pt x="2597380" y="1308986"/>
                    <a:pt x="2528800" y="1308986"/>
                  </a:cubicBezTo>
                  <a:close/>
                </a:path>
              </a:pathLst>
            </a:custGeom>
            <a:solidFill>
              <a:srgbClr val="FFFFFF"/>
            </a:solidFill>
          </p:spPr>
        </p:sp>
      </p:grpSp>
      <p:grpSp>
        <p:nvGrpSpPr>
          <p:cNvPr name="Group 15" id="15"/>
          <p:cNvGrpSpPr/>
          <p:nvPr/>
        </p:nvGrpSpPr>
        <p:grpSpPr>
          <a:xfrm rot="0">
            <a:off x="12577021" y="3110183"/>
            <a:ext cx="4561661" cy="2233263"/>
            <a:chOff x="0" y="0"/>
            <a:chExt cx="2653260" cy="1298963"/>
          </a:xfrm>
        </p:grpSpPr>
        <p:sp>
          <p:nvSpPr>
            <p:cNvPr name="Freeform 16" id="16"/>
            <p:cNvSpPr/>
            <p:nvPr/>
          </p:nvSpPr>
          <p:spPr>
            <a:xfrm flipH="false" flipV="false" rot="0">
              <a:off x="0" y="0"/>
              <a:ext cx="2653260" cy="1298963"/>
            </a:xfrm>
            <a:custGeom>
              <a:avLst/>
              <a:gdLst/>
              <a:ahLst/>
              <a:cxnLst/>
              <a:rect r="r" b="b" t="t" l="l"/>
              <a:pathLst>
                <a:path h="1298963" w="2653260">
                  <a:moveTo>
                    <a:pt x="2528800" y="1298963"/>
                  </a:moveTo>
                  <a:lnTo>
                    <a:pt x="124460" y="1298963"/>
                  </a:lnTo>
                  <a:cubicBezTo>
                    <a:pt x="55880" y="1298963"/>
                    <a:pt x="0" y="1243083"/>
                    <a:pt x="0" y="1174503"/>
                  </a:cubicBezTo>
                  <a:lnTo>
                    <a:pt x="0" y="124460"/>
                  </a:lnTo>
                  <a:cubicBezTo>
                    <a:pt x="0" y="55880"/>
                    <a:pt x="55880" y="0"/>
                    <a:pt x="124460" y="0"/>
                  </a:cubicBezTo>
                  <a:lnTo>
                    <a:pt x="2528800" y="0"/>
                  </a:lnTo>
                  <a:cubicBezTo>
                    <a:pt x="2597380" y="0"/>
                    <a:pt x="2653260" y="55880"/>
                    <a:pt x="2653260" y="124460"/>
                  </a:cubicBezTo>
                  <a:lnTo>
                    <a:pt x="2653260" y="1174503"/>
                  </a:lnTo>
                  <a:cubicBezTo>
                    <a:pt x="2653260" y="1243083"/>
                    <a:pt x="2597380" y="1298963"/>
                    <a:pt x="2528800" y="1298963"/>
                  </a:cubicBezTo>
                  <a:close/>
                </a:path>
              </a:pathLst>
            </a:custGeom>
            <a:solidFill>
              <a:srgbClr val="FFFFFF"/>
            </a:solidFill>
          </p:spPr>
        </p:sp>
      </p:grpSp>
      <p:sp>
        <p:nvSpPr>
          <p:cNvPr name="Freeform 17" id="17"/>
          <p:cNvSpPr/>
          <p:nvPr/>
        </p:nvSpPr>
        <p:spPr>
          <a:xfrm flipH="false" flipV="false" rot="0">
            <a:off x="1028700" y="6345627"/>
            <a:ext cx="4382212" cy="3083484"/>
          </a:xfrm>
          <a:custGeom>
            <a:avLst/>
            <a:gdLst/>
            <a:ahLst/>
            <a:cxnLst/>
            <a:rect r="r" b="b" t="t" l="l"/>
            <a:pathLst>
              <a:path h="3083484" w="4382212">
                <a:moveTo>
                  <a:pt x="0" y="0"/>
                </a:moveTo>
                <a:lnTo>
                  <a:pt x="4382212" y="0"/>
                </a:lnTo>
                <a:lnTo>
                  <a:pt x="4382212" y="3083484"/>
                </a:lnTo>
                <a:lnTo>
                  <a:pt x="0" y="308348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8" id="18"/>
          <p:cNvSpPr/>
          <p:nvPr/>
        </p:nvSpPr>
        <p:spPr>
          <a:xfrm flipH="false" flipV="false" rot="0">
            <a:off x="6742842" y="519831"/>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9" id="19"/>
          <p:cNvSpPr/>
          <p:nvPr/>
        </p:nvSpPr>
        <p:spPr>
          <a:xfrm flipH="false" flipV="false" rot="0">
            <a:off x="16689419" y="491633"/>
            <a:ext cx="1090494" cy="1090494"/>
          </a:xfrm>
          <a:custGeom>
            <a:avLst/>
            <a:gdLst/>
            <a:ahLst/>
            <a:cxnLst/>
            <a:rect r="r" b="b" t="t" l="l"/>
            <a:pathLst>
              <a:path h="1090494" w="1090494">
                <a:moveTo>
                  <a:pt x="0" y="0"/>
                </a:moveTo>
                <a:lnTo>
                  <a:pt x="1090494" y="0"/>
                </a:lnTo>
                <a:lnTo>
                  <a:pt x="1090494" y="1090494"/>
                </a:lnTo>
                <a:lnTo>
                  <a:pt x="0" y="1090494"/>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20" id="20"/>
          <p:cNvSpPr/>
          <p:nvPr/>
        </p:nvSpPr>
        <p:spPr>
          <a:xfrm flipH="false" flipV="false" rot="0">
            <a:off x="6742842" y="2353003"/>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21" id="21"/>
          <p:cNvSpPr/>
          <p:nvPr/>
        </p:nvSpPr>
        <p:spPr>
          <a:xfrm flipH="false" flipV="false" rot="0">
            <a:off x="16703518" y="2889425"/>
            <a:ext cx="1062296" cy="1062296"/>
          </a:xfrm>
          <a:custGeom>
            <a:avLst/>
            <a:gdLst/>
            <a:ahLst/>
            <a:cxnLst/>
            <a:rect r="r" b="b" t="t" l="l"/>
            <a:pathLst>
              <a:path h="1062296" w="1062296">
                <a:moveTo>
                  <a:pt x="0" y="0"/>
                </a:moveTo>
                <a:lnTo>
                  <a:pt x="1062296" y="0"/>
                </a:lnTo>
                <a:lnTo>
                  <a:pt x="1062296" y="1062296"/>
                </a:lnTo>
                <a:lnTo>
                  <a:pt x="0" y="1062296"/>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6742842" y="5006108"/>
            <a:ext cx="1062296" cy="1062296"/>
          </a:xfrm>
          <a:custGeom>
            <a:avLst/>
            <a:gdLst/>
            <a:ahLst/>
            <a:cxnLst/>
            <a:rect r="r" b="b" t="t" l="l"/>
            <a:pathLst>
              <a:path h="1062296" w="1062296">
                <a:moveTo>
                  <a:pt x="0" y="0"/>
                </a:moveTo>
                <a:lnTo>
                  <a:pt x="1062295" y="0"/>
                </a:lnTo>
                <a:lnTo>
                  <a:pt x="1062295" y="1062296"/>
                </a:lnTo>
                <a:lnTo>
                  <a:pt x="0" y="1062296"/>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Freeform 23" id="23"/>
          <p:cNvSpPr/>
          <p:nvPr/>
        </p:nvSpPr>
        <p:spPr>
          <a:xfrm flipH="false" flipV="false" rot="0">
            <a:off x="16689419" y="5343447"/>
            <a:ext cx="1062296" cy="1062296"/>
          </a:xfrm>
          <a:custGeom>
            <a:avLst/>
            <a:gdLst/>
            <a:ahLst/>
            <a:cxnLst/>
            <a:rect r="r" b="b" t="t" l="l"/>
            <a:pathLst>
              <a:path h="1062296" w="1062296">
                <a:moveTo>
                  <a:pt x="0" y="0"/>
                </a:moveTo>
                <a:lnTo>
                  <a:pt x="1062296" y="0"/>
                </a:lnTo>
                <a:lnTo>
                  <a:pt x="1062296" y="1062295"/>
                </a:lnTo>
                <a:lnTo>
                  <a:pt x="0" y="1062295"/>
                </a:lnTo>
                <a:lnTo>
                  <a:pt x="0" y="0"/>
                </a:lnTo>
                <a:close/>
              </a:path>
            </a:pathLst>
          </a:custGeom>
          <a:blipFill>
            <a:blip r:embed="rId15">
              <a:extLst>
                <a:ext uri="{96DAC541-7B7A-43D3-8B79-37D633B846F1}">
                  <asvg:svgBlip xmlns:asvg="http://schemas.microsoft.com/office/drawing/2016/SVG/main" r:embed="rId16"/>
                </a:ext>
              </a:extLst>
            </a:blip>
            <a:stretch>
              <a:fillRect l="0" t="0" r="0" b="0"/>
            </a:stretch>
          </a:blipFill>
        </p:spPr>
      </p:sp>
      <p:sp>
        <p:nvSpPr>
          <p:cNvPr name="Freeform 24" id="24"/>
          <p:cNvSpPr/>
          <p:nvPr/>
        </p:nvSpPr>
        <p:spPr>
          <a:xfrm flipH="false" flipV="false" rot="0">
            <a:off x="6973316" y="7787746"/>
            <a:ext cx="1663644" cy="1663644"/>
          </a:xfrm>
          <a:custGeom>
            <a:avLst/>
            <a:gdLst/>
            <a:ahLst/>
            <a:cxnLst/>
            <a:rect r="r" b="b" t="t" l="l"/>
            <a:pathLst>
              <a:path h="1663644" w="1663644">
                <a:moveTo>
                  <a:pt x="0" y="0"/>
                </a:moveTo>
                <a:lnTo>
                  <a:pt x="1663643" y="0"/>
                </a:lnTo>
                <a:lnTo>
                  <a:pt x="1663643" y="1663644"/>
                </a:lnTo>
                <a:lnTo>
                  <a:pt x="0" y="1663644"/>
                </a:lnTo>
                <a:lnTo>
                  <a:pt x="0" y="0"/>
                </a:lnTo>
                <a:close/>
              </a:path>
            </a:pathLst>
          </a:custGeom>
          <a:blipFill>
            <a:blip r:embed="rId17">
              <a:extLst>
                <a:ext uri="{96DAC541-7B7A-43D3-8B79-37D633B846F1}">
                  <asvg:svgBlip xmlns:asvg="http://schemas.microsoft.com/office/drawing/2016/SVG/main" r:embed="rId18"/>
                </a:ext>
              </a:extLst>
            </a:blip>
            <a:stretch>
              <a:fillRect l="0" t="0" r="0" b="0"/>
            </a:stretch>
          </a:blipFill>
        </p:spPr>
      </p:sp>
      <p:sp>
        <p:nvSpPr>
          <p:cNvPr name="TextBox 25" id="25"/>
          <p:cNvSpPr txBox="true"/>
          <p:nvPr/>
        </p:nvSpPr>
        <p:spPr>
          <a:xfrm rot="0">
            <a:off x="1028700" y="1019175"/>
            <a:ext cx="5243646" cy="1704975"/>
          </a:xfrm>
          <a:prstGeom prst="rect">
            <a:avLst/>
          </a:prstGeom>
        </p:spPr>
        <p:txBody>
          <a:bodyPr anchor="t" rtlCol="false" tIns="0" lIns="0" bIns="0" rIns="0">
            <a:spAutoFit/>
          </a:bodyPr>
          <a:lstStyle/>
          <a:p>
            <a:pPr algn="l">
              <a:lnSpc>
                <a:spcPts val="6720"/>
              </a:lnSpc>
            </a:pPr>
            <a:r>
              <a:rPr lang="en-US" sz="5600">
                <a:solidFill>
                  <a:srgbClr val="27407E"/>
                </a:solidFill>
                <a:latin typeface="Calistoga"/>
                <a:ea typeface="Calistoga"/>
                <a:cs typeface="Calistoga"/>
                <a:sym typeface="Calistoga"/>
              </a:rPr>
              <a:t>Objectifs d'apprentissage</a:t>
            </a:r>
          </a:p>
        </p:txBody>
      </p:sp>
      <p:sp>
        <p:nvSpPr>
          <p:cNvPr name="TextBox 26" id="26"/>
          <p:cNvSpPr txBox="true"/>
          <p:nvPr/>
        </p:nvSpPr>
        <p:spPr>
          <a:xfrm rot="0">
            <a:off x="1028700" y="3601756"/>
            <a:ext cx="5243646" cy="1790065"/>
          </a:xfrm>
          <a:prstGeom prst="rect">
            <a:avLst/>
          </a:prstGeom>
        </p:spPr>
        <p:txBody>
          <a:bodyPr anchor="t" rtlCol="false" tIns="0" lIns="0" bIns="0" rIns="0">
            <a:spAutoFit/>
          </a:bodyPr>
          <a:lstStyle/>
          <a:p>
            <a:pPr algn="l">
              <a:lnSpc>
                <a:spcPts val="4759"/>
              </a:lnSpc>
            </a:pPr>
            <a:r>
              <a:rPr lang="en-US" sz="3400">
                <a:solidFill>
                  <a:srgbClr val="27407E"/>
                </a:solidFill>
                <a:latin typeface="Public Sans"/>
                <a:ea typeface="Public Sans"/>
                <a:cs typeface="Public Sans"/>
                <a:sym typeface="Public Sans"/>
              </a:rPr>
              <a:t>Ce que vous pouvez apprendre au cours de cette session</a:t>
            </a:r>
          </a:p>
        </p:txBody>
      </p:sp>
      <p:sp>
        <p:nvSpPr>
          <p:cNvPr name="TextBox 27" id="27"/>
          <p:cNvSpPr txBox="true"/>
          <p:nvPr/>
        </p:nvSpPr>
        <p:spPr>
          <a:xfrm rot="0">
            <a:off x="12922816" y="1113272"/>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Identifier le besoin de discussions difficiles</a:t>
            </a:r>
          </a:p>
        </p:txBody>
      </p:sp>
      <p:sp>
        <p:nvSpPr>
          <p:cNvPr name="TextBox 28" id="28"/>
          <p:cNvSpPr txBox="true"/>
          <p:nvPr/>
        </p:nvSpPr>
        <p:spPr>
          <a:xfrm rot="0">
            <a:off x="7960219" y="5658300"/>
            <a:ext cx="3663136" cy="10001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Identifier l'objectif de la conversation</a:t>
            </a:r>
          </a:p>
        </p:txBody>
      </p:sp>
      <p:sp>
        <p:nvSpPr>
          <p:cNvPr name="TextBox 29" id="29"/>
          <p:cNvSpPr txBox="true"/>
          <p:nvPr/>
        </p:nvSpPr>
        <p:spPr>
          <a:xfrm rot="0">
            <a:off x="12922816" y="6020779"/>
            <a:ext cx="3663136" cy="10001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Planifier la discussion</a:t>
            </a:r>
          </a:p>
        </p:txBody>
      </p:sp>
      <p:sp>
        <p:nvSpPr>
          <p:cNvPr name="TextBox 30" id="30"/>
          <p:cNvSpPr txBox="true"/>
          <p:nvPr/>
        </p:nvSpPr>
        <p:spPr>
          <a:xfrm rot="0">
            <a:off x="7960219" y="947372"/>
            <a:ext cx="2977768" cy="10001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Identifier les émotions</a:t>
            </a:r>
          </a:p>
        </p:txBody>
      </p:sp>
      <p:sp>
        <p:nvSpPr>
          <p:cNvPr name="TextBox 31" id="31"/>
          <p:cNvSpPr txBox="true"/>
          <p:nvPr/>
        </p:nvSpPr>
        <p:spPr>
          <a:xfrm rot="0">
            <a:off x="7960219" y="2897667"/>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Analyser une situation à un niveau pratique</a:t>
            </a:r>
          </a:p>
        </p:txBody>
      </p:sp>
      <p:sp>
        <p:nvSpPr>
          <p:cNvPr name="TextBox 32" id="32"/>
          <p:cNvSpPr txBox="true"/>
          <p:nvPr/>
        </p:nvSpPr>
        <p:spPr>
          <a:xfrm rot="0">
            <a:off x="13026283" y="3425037"/>
            <a:ext cx="3663136" cy="1495425"/>
          </a:xfrm>
          <a:prstGeom prst="rect">
            <a:avLst/>
          </a:prstGeom>
        </p:spPr>
        <p:txBody>
          <a:bodyPr anchor="t" rtlCol="false" tIns="0" lIns="0" bIns="0" rIns="0">
            <a:spAutoFit/>
          </a:bodyPr>
          <a:lstStyle/>
          <a:p>
            <a:pPr algn="l">
              <a:lnSpc>
                <a:spcPts val="3900"/>
              </a:lnSpc>
            </a:pPr>
            <a:r>
              <a:rPr lang="en-US" sz="3000">
                <a:solidFill>
                  <a:srgbClr val="27407E"/>
                </a:solidFill>
                <a:latin typeface="Public Sans"/>
                <a:ea typeface="Public Sans"/>
                <a:cs typeface="Public Sans"/>
                <a:sym typeface="Public Sans"/>
              </a:rPr>
              <a:t>Analyser une situation au niveau émotionnel</a:t>
            </a:r>
          </a:p>
        </p:txBody>
      </p:sp>
    </p:spTree>
  </p:cSld>
  <p:clrMapOvr>
    <a:masterClrMapping/>
  </p:clrMapOvr>
</p:sld>
</file>

<file path=ppt/slides/slide5.xml><?xml version="1.0" encoding="utf-8"?>
<p:sld xmlns:p="http://schemas.openxmlformats.org/presentationml/2006/main" xmlns:a="http://schemas.openxmlformats.org/drawingml/2006/main">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2014573" y="2887079"/>
            <a:ext cx="14258854" cy="2082182"/>
            <a:chOff x="0" y="0"/>
            <a:chExt cx="19011805" cy="2776242"/>
          </a:xfrm>
        </p:grpSpPr>
        <p:sp>
          <p:nvSpPr>
            <p:cNvPr name="TextBox 3" id="3"/>
            <p:cNvSpPr txBox="true"/>
            <p:nvPr/>
          </p:nvSpPr>
          <p:spPr>
            <a:xfrm rot="0">
              <a:off x="0" y="-9525"/>
              <a:ext cx="19011805" cy="16351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We need to talk. </a:t>
              </a:r>
            </a:p>
          </p:txBody>
        </p:sp>
        <p:sp>
          <p:nvSpPr>
            <p:cNvPr name="TextBox 4" id="4"/>
            <p:cNvSpPr txBox="true"/>
            <p:nvPr/>
          </p:nvSpPr>
          <p:spPr>
            <a:xfrm rot="0">
              <a:off x="2250655" y="2049591"/>
              <a:ext cx="14510494" cy="726652"/>
            </a:xfrm>
            <a:prstGeom prst="rect">
              <a:avLst/>
            </a:prstGeom>
          </p:spPr>
          <p:txBody>
            <a:bodyPr anchor="t" rtlCol="false" tIns="0" lIns="0" bIns="0" rIns="0">
              <a:spAutoFit/>
            </a:bodyPr>
            <a:lstStyle/>
            <a:p>
              <a:pPr algn="ctr">
                <a:lnSpc>
                  <a:spcPts val="4420"/>
                </a:lnSpc>
              </a:pPr>
              <a:r>
                <a:rPr lang="en-US" sz="3400">
                  <a:solidFill>
                    <a:srgbClr val="27407E"/>
                  </a:solidFill>
                  <a:latin typeface="Public Sans"/>
                  <a:ea typeface="Public Sans"/>
                  <a:cs typeface="Public Sans"/>
                  <a:sym typeface="Public Sans"/>
                </a:rPr>
                <a:t>What do you feel when you hear this line? </a:t>
              </a:r>
            </a:p>
          </p:txBody>
        </p:sp>
      </p:grpSp>
      <p:sp>
        <p:nvSpPr>
          <p:cNvPr name="AutoShape 5" id="5"/>
          <p:cNvSpPr/>
          <p:nvPr/>
        </p:nvSpPr>
        <p:spPr>
          <a:xfrm rot="0">
            <a:off x="482" y="8543305"/>
            <a:ext cx="18288000" cy="1743695"/>
          </a:xfrm>
          <a:prstGeom prst="rect">
            <a:avLst/>
          </a:prstGeom>
          <a:solidFill>
            <a:srgbClr val="BECCF1"/>
          </a:solidFill>
        </p:spPr>
      </p:sp>
    </p:spTree>
  </p:cSld>
  <p:clrMapOvr>
    <a:masterClrMapping/>
  </p:clrMapOvr>
</p:sld>
</file>

<file path=ppt/slides/slide6.xml><?xml version="1.0" encoding="utf-8"?>
<p:sld xmlns:p="http://schemas.openxmlformats.org/presentationml/2006/main" xmlns:a="http://schemas.openxmlformats.org/drawingml/2006/main">
  <p:cSld>
    <p:bg>
      <p:bgPr>
        <a:solidFill>
          <a:srgbClr val="F6F6F6"/>
        </a:solidFill>
      </p:bgPr>
    </p:bg>
    <p:spTree>
      <p:nvGrpSpPr>
        <p:cNvPr id="1" name=""/>
        <p:cNvGrpSpPr/>
        <p:nvPr/>
      </p:nvGrpSpPr>
      <p:grpSpPr>
        <a:xfrm>
          <a:off x="0" y="0"/>
          <a:ext cx="0" cy="0"/>
          <a:chOff x="0" y="0"/>
          <a:chExt cx="0" cy="0"/>
        </a:xfrm>
      </p:grpSpPr>
      <p:grpSp>
        <p:nvGrpSpPr>
          <p:cNvPr name="Group 2" id="2"/>
          <p:cNvGrpSpPr/>
          <p:nvPr/>
        </p:nvGrpSpPr>
        <p:grpSpPr>
          <a:xfrm rot="0">
            <a:off x="2014573" y="2887079"/>
            <a:ext cx="14258854" cy="2082182"/>
            <a:chOff x="0" y="0"/>
            <a:chExt cx="19011805" cy="2776242"/>
          </a:xfrm>
        </p:grpSpPr>
        <p:sp>
          <p:nvSpPr>
            <p:cNvPr name="TextBox 3" id="3"/>
            <p:cNvSpPr txBox="true"/>
            <p:nvPr/>
          </p:nvSpPr>
          <p:spPr>
            <a:xfrm rot="0">
              <a:off x="0" y="-9525"/>
              <a:ext cx="19011805" cy="1635125"/>
            </a:xfrm>
            <a:prstGeom prst="rect">
              <a:avLst/>
            </a:prstGeom>
          </p:spPr>
          <p:txBody>
            <a:bodyPr anchor="t" rtlCol="false" tIns="0" lIns="0" bIns="0" rIns="0">
              <a:spAutoFit/>
            </a:bodyPr>
            <a:lstStyle/>
            <a:p>
              <a:pPr algn="ctr">
                <a:lnSpc>
                  <a:spcPts val="9600"/>
                </a:lnSpc>
              </a:pPr>
              <a:r>
                <a:rPr lang="en-US" sz="8000">
                  <a:solidFill>
                    <a:srgbClr val="27407E"/>
                  </a:solidFill>
                  <a:latin typeface="Calistoga"/>
                  <a:ea typeface="Calistoga"/>
                  <a:cs typeface="Calistoga"/>
                  <a:sym typeface="Calistoga"/>
                </a:rPr>
                <a:t>Il faut qu’on parle. </a:t>
              </a:r>
            </a:p>
          </p:txBody>
        </p:sp>
        <p:sp>
          <p:nvSpPr>
            <p:cNvPr name="TextBox 4" id="4"/>
            <p:cNvSpPr txBox="true"/>
            <p:nvPr/>
          </p:nvSpPr>
          <p:spPr>
            <a:xfrm rot="0">
              <a:off x="2250655" y="2049591"/>
              <a:ext cx="14510494" cy="726652"/>
            </a:xfrm>
            <a:prstGeom prst="rect">
              <a:avLst/>
            </a:prstGeom>
          </p:spPr>
          <p:txBody>
            <a:bodyPr anchor="t" rtlCol="false" tIns="0" lIns="0" bIns="0" rIns="0">
              <a:spAutoFit/>
            </a:bodyPr>
            <a:lstStyle/>
            <a:p>
              <a:pPr algn="ctr">
                <a:lnSpc>
                  <a:spcPts val="4420"/>
                </a:lnSpc>
              </a:pPr>
              <a:r>
                <a:rPr lang="en-US" sz="3400">
                  <a:solidFill>
                    <a:srgbClr val="27407E"/>
                  </a:solidFill>
                  <a:latin typeface="Public Sans"/>
                  <a:ea typeface="Public Sans"/>
                  <a:cs typeface="Public Sans"/>
                  <a:sym typeface="Public Sans"/>
                </a:rPr>
                <a:t>Que ressentez-vous en entendant cette phrase ?  </a:t>
              </a:r>
            </a:p>
          </p:txBody>
        </p:sp>
      </p:grpSp>
      <p:sp>
        <p:nvSpPr>
          <p:cNvPr name="AutoShape 5" id="5"/>
          <p:cNvSpPr/>
          <p:nvPr/>
        </p:nvSpPr>
        <p:spPr>
          <a:xfrm rot="0">
            <a:off x="482" y="8543305"/>
            <a:ext cx="18288000" cy="1743695"/>
          </a:xfrm>
          <a:prstGeom prst="rect">
            <a:avLst/>
          </a:prstGeom>
          <a:solidFill>
            <a:srgbClr val="BECCF1"/>
          </a:solid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sp>
        <p:nvSpPr>
          <p:cNvPr name="AutoShape 2" id="2"/>
          <p:cNvSpPr/>
          <p:nvPr/>
        </p:nvSpPr>
        <p:spPr>
          <a:xfrm rot="0">
            <a:off x="482" y="8543305"/>
            <a:ext cx="18288000" cy="1743695"/>
          </a:xfrm>
          <a:prstGeom prst="rect">
            <a:avLst/>
          </a:prstGeom>
          <a:solidFill>
            <a:srgbClr val="BECCF1"/>
          </a:solidFill>
        </p:spPr>
      </p:sp>
      <p:grpSp>
        <p:nvGrpSpPr>
          <p:cNvPr name="Group 3" id="3"/>
          <p:cNvGrpSpPr/>
          <p:nvPr/>
        </p:nvGrpSpPr>
        <p:grpSpPr>
          <a:xfrm rot="0">
            <a:off x="2015056" y="1028700"/>
            <a:ext cx="14258854" cy="1823045"/>
            <a:chOff x="0" y="0"/>
            <a:chExt cx="19011805" cy="2430727"/>
          </a:xfrm>
        </p:grpSpPr>
        <p:sp>
          <p:nvSpPr>
            <p:cNvPr name="TextBox 4" id="4"/>
            <p:cNvSpPr txBox="true"/>
            <p:nvPr/>
          </p:nvSpPr>
          <p:spPr>
            <a:xfrm rot="0">
              <a:off x="0" y="-9525"/>
              <a:ext cx="19011805" cy="16351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More importantly...</a:t>
              </a:r>
            </a:p>
          </p:txBody>
        </p:sp>
        <p:sp>
          <p:nvSpPr>
            <p:cNvPr name="TextBox 5" id="5"/>
            <p:cNvSpPr txBox="true"/>
            <p:nvPr/>
          </p:nvSpPr>
          <p:spPr>
            <a:xfrm rot="0">
              <a:off x="63409" y="1704075"/>
              <a:ext cx="14510494" cy="726652"/>
            </a:xfrm>
            <a:prstGeom prst="rect">
              <a:avLst/>
            </a:prstGeom>
          </p:spPr>
          <p:txBody>
            <a:bodyPr anchor="t" rtlCol="false" tIns="0" lIns="0" bIns="0" rIns="0">
              <a:spAutoFit/>
            </a:bodyPr>
            <a:lstStyle/>
            <a:p>
              <a:pPr algn="l">
                <a:lnSpc>
                  <a:spcPts val="4420"/>
                </a:lnSpc>
              </a:pPr>
              <a:r>
                <a:rPr lang="en-US" sz="3400">
                  <a:solidFill>
                    <a:srgbClr val="00BFA8"/>
                  </a:solidFill>
                  <a:latin typeface="Public Sans"/>
                  <a:ea typeface="Public Sans"/>
                  <a:cs typeface="Public Sans"/>
                  <a:sym typeface="Public Sans"/>
                </a:rPr>
                <a:t>How do you know what you are feeling?  </a:t>
              </a:r>
            </a:p>
          </p:txBody>
        </p:sp>
      </p:grpSp>
      <p:grpSp>
        <p:nvGrpSpPr>
          <p:cNvPr name="Group 6" id="6"/>
          <p:cNvGrpSpPr/>
          <p:nvPr/>
        </p:nvGrpSpPr>
        <p:grpSpPr>
          <a:xfrm rot="0">
            <a:off x="2062613" y="3503531"/>
            <a:ext cx="14162774" cy="4353595"/>
            <a:chOff x="0" y="0"/>
            <a:chExt cx="4790864" cy="1472698"/>
          </a:xfrm>
        </p:grpSpPr>
        <p:sp>
          <p:nvSpPr>
            <p:cNvPr name="Freeform 7" id="7"/>
            <p:cNvSpPr/>
            <p:nvPr/>
          </p:nvSpPr>
          <p:spPr>
            <a:xfrm flipH="false" flipV="false" rot="0">
              <a:off x="0" y="0"/>
              <a:ext cx="4790865" cy="1472698"/>
            </a:xfrm>
            <a:custGeom>
              <a:avLst/>
              <a:gdLst/>
              <a:ahLst/>
              <a:cxnLst/>
              <a:rect r="r" b="b" t="t" l="l"/>
              <a:pathLst>
                <a:path h="1472698" w="4790865">
                  <a:moveTo>
                    <a:pt x="0" y="0"/>
                  </a:moveTo>
                  <a:lnTo>
                    <a:pt x="0" y="1472698"/>
                  </a:lnTo>
                  <a:lnTo>
                    <a:pt x="4790865" y="1472698"/>
                  </a:lnTo>
                  <a:lnTo>
                    <a:pt x="4790865" y="0"/>
                  </a:lnTo>
                  <a:lnTo>
                    <a:pt x="0" y="0"/>
                  </a:lnTo>
                  <a:close/>
                  <a:moveTo>
                    <a:pt x="4729904" y="1411737"/>
                  </a:moveTo>
                  <a:lnTo>
                    <a:pt x="59690" y="1411737"/>
                  </a:lnTo>
                  <a:lnTo>
                    <a:pt x="59690" y="59690"/>
                  </a:lnTo>
                  <a:lnTo>
                    <a:pt x="4729904" y="59690"/>
                  </a:lnTo>
                  <a:lnTo>
                    <a:pt x="4729904" y="1411737"/>
                  </a:lnTo>
                  <a:close/>
                </a:path>
              </a:pathLst>
            </a:custGeom>
            <a:solidFill>
              <a:srgbClr val="C7D0D8"/>
            </a:solidFill>
          </p:spPr>
        </p:sp>
      </p:grpSp>
      <p:sp>
        <p:nvSpPr>
          <p:cNvPr name="TextBox 8" id="8"/>
          <p:cNvSpPr txBox="true"/>
          <p:nvPr/>
        </p:nvSpPr>
        <p:spPr>
          <a:xfrm rot="0">
            <a:off x="2590836" y="3766042"/>
            <a:ext cx="10468295" cy="639445"/>
          </a:xfrm>
          <a:prstGeom prst="rect">
            <a:avLst/>
          </a:prstGeom>
        </p:spPr>
        <p:txBody>
          <a:bodyPr anchor="t" rtlCol="false" tIns="0" lIns="0" bIns="0" rIns="0">
            <a:spAutoFit/>
          </a:bodyPr>
          <a:lstStyle/>
          <a:p>
            <a:pPr algn="l">
              <a:lnSpc>
                <a:spcPts val="5179"/>
              </a:lnSpc>
            </a:pPr>
            <a:r>
              <a:rPr lang="en-US" sz="3699" b="true">
                <a:solidFill>
                  <a:srgbClr val="27407E"/>
                </a:solidFill>
                <a:latin typeface="Public Sans Bold"/>
                <a:ea typeface="Public Sans Bold"/>
                <a:cs typeface="Public Sans Bold"/>
                <a:sym typeface="Public Sans Bold"/>
              </a:rPr>
              <a:t>EXERCISE </a:t>
            </a:r>
          </a:p>
        </p:txBody>
      </p:sp>
      <p:sp>
        <p:nvSpPr>
          <p:cNvPr name="TextBox 9" id="9"/>
          <p:cNvSpPr txBox="true"/>
          <p:nvPr/>
        </p:nvSpPr>
        <p:spPr>
          <a:xfrm rot="0">
            <a:off x="2590836" y="4481663"/>
            <a:ext cx="13107293" cy="2990215"/>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Close your eyes and take a deep breath </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Think about the line "We need to talk."</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Focus on the sensations in your body</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List one of the physical sensations in your body</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Name one emotion that you would identify with this sensation</a:t>
            </a:r>
          </a:p>
        </p:txBody>
      </p:sp>
      <p:sp>
        <p:nvSpPr>
          <p:cNvPr name="Freeform 10" id="10"/>
          <p:cNvSpPr/>
          <p:nvPr/>
        </p:nvSpPr>
        <p:spPr>
          <a:xfrm flipH="false" flipV="false" rot="0">
            <a:off x="13264203" y="794345"/>
            <a:ext cx="3995097" cy="4114800"/>
          </a:xfrm>
          <a:custGeom>
            <a:avLst/>
            <a:gdLst/>
            <a:ahLst/>
            <a:cxnLst/>
            <a:rect r="r" b="b" t="t" l="l"/>
            <a:pathLst>
              <a:path h="4114800" w="3995097">
                <a:moveTo>
                  <a:pt x="0" y="0"/>
                </a:moveTo>
                <a:lnTo>
                  <a:pt x="3995097" y="0"/>
                </a:lnTo>
                <a:lnTo>
                  <a:pt x="3995097"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6F6F6"/>
        </a:solidFill>
      </p:bgPr>
    </p:bg>
    <p:spTree>
      <p:nvGrpSpPr>
        <p:cNvPr id="1" name=""/>
        <p:cNvGrpSpPr/>
        <p:nvPr/>
      </p:nvGrpSpPr>
      <p:grpSpPr>
        <a:xfrm>
          <a:off x="0" y="0"/>
          <a:ext cx="0" cy="0"/>
          <a:chOff x="0" y="0"/>
          <a:chExt cx="0" cy="0"/>
        </a:xfrm>
      </p:grpSpPr>
      <p:sp>
        <p:nvSpPr>
          <p:cNvPr name="AutoShape 2" id="2"/>
          <p:cNvSpPr/>
          <p:nvPr/>
        </p:nvSpPr>
        <p:spPr>
          <a:xfrm rot="0">
            <a:off x="482" y="8543305"/>
            <a:ext cx="18288000" cy="1743695"/>
          </a:xfrm>
          <a:prstGeom prst="rect">
            <a:avLst/>
          </a:prstGeom>
          <a:solidFill>
            <a:srgbClr val="BECCF1"/>
          </a:solidFill>
        </p:spPr>
      </p:sp>
      <p:grpSp>
        <p:nvGrpSpPr>
          <p:cNvPr name="Group 3" id="3"/>
          <p:cNvGrpSpPr/>
          <p:nvPr/>
        </p:nvGrpSpPr>
        <p:grpSpPr>
          <a:xfrm rot="0">
            <a:off x="2015056" y="1028700"/>
            <a:ext cx="14258854" cy="1823045"/>
            <a:chOff x="0" y="0"/>
            <a:chExt cx="19011805" cy="2430727"/>
          </a:xfrm>
        </p:grpSpPr>
        <p:sp>
          <p:nvSpPr>
            <p:cNvPr name="TextBox 4" id="4"/>
            <p:cNvSpPr txBox="true"/>
            <p:nvPr/>
          </p:nvSpPr>
          <p:spPr>
            <a:xfrm rot="0">
              <a:off x="0" y="-9525"/>
              <a:ext cx="19011805" cy="16351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Plus important encore...</a:t>
              </a:r>
            </a:p>
          </p:txBody>
        </p:sp>
        <p:sp>
          <p:nvSpPr>
            <p:cNvPr name="TextBox 5" id="5"/>
            <p:cNvSpPr txBox="true"/>
            <p:nvPr/>
          </p:nvSpPr>
          <p:spPr>
            <a:xfrm rot="0">
              <a:off x="63409" y="1704075"/>
              <a:ext cx="14510494" cy="726652"/>
            </a:xfrm>
            <a:prstGeom prst="rect">
              <a:avLst/>
            </a:prstGeom>
          </p:spPr>
          <p:txBody>
            <a:bodyPr anchor="t" rtlCol="false" tIns="0" lIns="0" bIns="0" rIns="0">
              <a:spAutoFit/>
            </a:bodyPr>
            <a:lstStyle/>
            <a:p>
              <a:pPr algn="l">
                <a:lnSpc>
                  <a:spcPts val="4420"/>
                </a:lnSpc>
              </a:pPr>
              <a:r>
                <a:rPr lang="en-US" sz="3400">
                  <a:solidFill>
                    <a:srgbClr val="00BFA8"/>
                  </a:solidFill>
                  <a:latin typeface="Public Sans"/>
                  <a:ea typeface="Public Sans"/>
                  <a:cs typeface="Public Sans"/>
                  <a:sym typeface="Public Sans"/>
                </a:rPr>
                <a:t>Comment savoir ce que vous ressentez?</a:t>
              </a:r>
            </a:p>
          </p:txBody>
        </p:sp>
      </p:grpSp>
      <p:grpSp>
        <p:nvGrpSpPr>
          <p:cNvPr name="Group 6" id="6"/>
          <p:cNvGrpSpPr/>
          <p:nvPr/>
        </p:nvGrpSpPr>
        <p:grpSpPr>
          <a:xfrm rot="0">
            <a:off x="2062613" y="3503531"/>
            <a:ext cx="14162774" cy="5017276"/>
            <a:chOff x="0" y="0"/>
            <a:chExt cx="4790864" cy="1697202"/>
          </a:xfrm>
        </p:grpSpPr>
        <p:sp>
          <p:nvSpPr>
            <p:cNvPr name="Freeform 7" id="7"/>
            <p:cNvSpPr/>
            <p:nvPr/>
          </p:nvSpPr>
          <p:spPr>
            <a:xfrm flipH="false" flipV="false" rot="0">
              <a:off x="0" y="0"/>
              <a:ext cx="4790865" cy="1697202"/>
            </a:xfrm>
            <a:custGeom>
              <a:avLst/>
              <a:gdLst/>
              <a:ahLst/>
              <a:cxnLst/>
              <a:rect r="r" b="b" t="t" l="l"/>
              <a:pathLst>
                <a:path h="1697202" w="4790865">
                  <a:moveTo>
                    <a:pt x="0" y="0"/>
                  </a:moveTo>
                  <a:lnTo>
                    <a:pt x="0" y="1697202"/>
                  </a:lnTo>
                  <a:lnTo>
                    <a:pt x="4790865" y="1697202"/>
                  </a:lnTo>
                  <a:lnTo>
                    <a:pt x="4790865" y="0"/>
                  </a:lnTo>
                  <a:lnTo>
                    <a:pt x="0" y="0"/>
                  </a:lnTo>
                  <a:close/>
                  <a:moveTo>
                    <a:pt x="4729904" y="1636242"/>
                  </a:moveTo>
                  <a:lnTo>
                    <a:pt x="59690" y="1636242"/>
                  </a:lnTo>
                  <a:lnTo>
                    <a:pt x="59690" y="59690"/>
                  </a:lnTo>
                  <a:lnTo>
                    <a:pt x="4729904" y="59690"/>
                  </a:lnTo>
                  <a:lnTo>
                    <a:pt x="4729904" y="1636242"/>
                  </a:lnTo>
                  <a:close/>
                </a:path>
              </a:pathLst>
            </a:custGeom>
            <a:solidFill>
              <a:srgbClr val="C7D0D8"/>
            </a:solidFill>
          </p:spPr>
        </p:sp>
      </p:grpSp>
      <p:sp>
        <p:nvSpPr>
          <p:cNvPr name="TextBox 8" id="8"/>
          <p:cNvSpPr txBox="true"/>
          <p:nvPr/>
        </p:nvSpPr>
        <p:spPr>
          <a:xfrm rot="0">
            <a:off x="2795908" y="3828262"/>
            <a:ext cx="10468295" cy="58991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Exercice - Prenez un moment pour faire ce qui suit :</a:t>
            </a:r>
          </a:p>
        </p:txBody>
      </p:sp>
      <p:sp>
        <p:nvSpPr>
          <p:cNvPr name="TextBox 9" id="9"/>
          <p:cNvSpPr txBox="true"/>
          <p:nvPr/>
        </p:nvSpPr>
        <p:spPr>
          <a:xfrm rot="0">
            <a:off x="2590836" y="4606099"/>
            <a:ext cx="13107293" cy="3590290"/>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Fermez les yeux et respirez profondément</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Pensez à la phrase « il faut qu'on parle ».</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Concentrez-vous sur les sensations de votre corps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Citez une des sensations physiques de votre corps</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Citez une émotion que vous pourriez associer à cette sensation.</a:t>
            </a:r>
          </a:p>
        </p:txBody>
      </p:sp>
      <p:sp>
        <p:nvSpPr>
          <p:cNvPr name="Freeform 10" id="10"/>
          <p:cNvSpPr/>
          <p:nvPr/>
        </p:nvSpPr>
        <p:spPr>
          <a:xfrm flipH="false" flipV="false" rot="0">
            <a:off x="13264203" y="794345"/>
            <a:ext cx="3995097" cy="4114800"/>
          </a:xfrm>
          <a:custGeom>
            <a:avLst/>
            <a:gdLst/>
            <a:ahLst/>
            <a:cxnLst/>
            <a:rect r="r" b="b" t="t" l="l"/>
            <a:pathLst>
              <a:path h="4114800" w="3995097">
                <a:moveTo>
                  <a:pt x="0" y="0"/>
                </a:moveTo>
                <a:lnTo>
                  <a:pt x="3995097" y="0"/>
                </a:lnTo>
                <a:lnTo>
                  <a:pt x="3995097"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BBE5E1"/>
        </a:solidFill>
      </p:bgPr>
    </p:bg>
    <p:spTree>
      <p:nvGrpSpPr>
        <p:cNvPr id="1" name=""/>
        <p:cNvGrpSpPr/>
        <p:nvPr/>
      </p:nvGrpSpPr>
      <p:grpSpPr>
        <a:xfrm>
          <a:off x="0" y="0"/>
          <a:ext cx="0" cy="0"/>
          <a:chOff x="0" y="0"/>
          <a:chExt cx="0" cy="0"/>
        </a:xfrm>
      </p:grpSpPr>
      <p:sp>
        <p:nvSpPr>
          <p:cNvPr name="AutoShape 2" id="2"/>
          <p:cNvSpPr/>
          <p:nvPr/>
        </p:nvSpPr>
        <p:spPr>
          <a:xfrm rot="0">
            <a:off x="0" y="8543305"/>
            <a:ext cx="18288000" cy="1743695"/>
          </a:xfrm>
          <a:prstGeom prst="rect">
            <a:avLst/>
          </a:prstGeom>
          <a:solidFill>
            <a:srgbClr val="00BFA8"/>
          </a:solidFill>
        </p:spPr>
      </p:sp>
      <p:sp>
        <p:nvSpPr>
          <p:cNvPr name="Freeform 3" id="3"/>
          <p:cNvSpPr/>
          <p:nvPr/>
        </p:nvSpPr>
        <p:spPr>
          <a:xfrm flipH="false" flipV="false" rot="0">
            <a:off x="8826384" y="4014560"/>
            <a:ext cx="8432916" cy="5243740"/>
          </a:xfrm>
          <a:custGeom>
            <a:avLst/>
            <a:gdLst/>
            <a:ahLst/>
            <a:cxnLst/>
            <a:rect r="r" b="b" t="t" l="l"/>
            <a:pathLst>
              <a:path h="5243740" w="8432916">
                <a:moveTo>
                  <a:pt x="0" y="0"/>
                </a:moveTo>
                <a:lnTo>
                  <a:pt x="8432916" y="0"/>
                </a:lnTo>
                <a:lnTo>
                  <a:pt x="8432916" y="5243740"/>
                </a:lnTo>
                <a:lnTo>
                  <a:pt x="0" y="52437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6718998" y="1028700"/>
            <a:ext cx="540302" cy="135075"/>
          </a:xfrm>
          <a:custGeom>
            <a:avLst/>
            <a:gdLst/>
            <a:ahLst/>
            <a:cxnLst/>
            <a:rect r="r" b="b" t="t" l="l"/>
            <a:pathLst>
              <a:path h="135075" w="540302">
                <a:moveTo>
                  <a:pt x="0" y="0"/>
                </a:moveTo>
                <a:lnTo>
                  <a:pt x="540302" y="0"/>
                </a:lnTo>
                <a:lnTo>
                  <a:pt x="540302" y="135075"/>
                </a:lnTo>
                <a:lnTo>
                  <a:pt x="0" y="13507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1028700" y="942975"/>
            <a:ext cx="11277600" cy="1228725"/>
          </a:xfrm>
          <a:prstGeom prst="rect">
            <a:avLst/>
          </a:prstGeom>
        </p:spPr>
        <p:txBody>
          <a:bodyPr anchor="t" rtlCol="false" tIns="0" lIns="0" bIns="0" rIns="0">
            <a:spAutoFit/>
          </a:bodyPr>
          <a:lstStyle/>
          <a:p>
            <a:pPr algn="l">
              <a:lnSpc>
                <a:spcPts val="9600"/>
              </a:lnSpc>
            </a:pPr>
            <a:r>
              <a:rPr lang="en-US" sz="8000">
                <a:solidFill>
                  <a:srgbClr val="27407E"/>
                </a:solidFill>
                <a:latin typeface="Calistoga"/>
                <a:ea typeface="Calistoga"/>
                <a:cs typeface="Calistoga"/>
                <a:sym typeface="Calistoga"/>
              </a:rPr>
              <a:t>Why did we just do that? </a:t>
            </a:r>
          </a:p>
        </p:txBody>
      </p:sp>
      <p:sp>
        <p:nvSpPr>
          <p:cNvPr name="TextBox 6" id="6"/>
          <p:cNvSpPr txBox="true"/>
          <p:nvPr/>
        </p:nvSpPr>
        <p:spPr>
          <a:xfrm rot="0">
            <a:off x="1360543" y="2802815"/>
            <a:ext cx="8185357" cy="4190365"/>
          </a:xfrm>
          <a:prstGeom prst="rect">
            <a:avLst/>
          </a:prstGeom>
        </p:spPr>
        <p:txBody>
          <a:bodyPr anchor="t" rtlCol="false" tIns="0" lIns="0" bIns="0" rIns="0">
            <a:spAutoFit/>
          </a:bodyPr>
          <a:lstStyle/>
          <a:p>
            <a:pPr algn="l">
              <a:lnSpc>
                <a:spcPts val="4759"/>
              </a:lnSpc>
            </a:pPr>
            <a:r>
              <a:rPr lang="en-US" sz="3399" b="true">
                <a:solidFill>
                  <a:srgbClr val="27407E"/>
                </a:solidFill>
                <a:latin typeface="Public Sans Bold"/>
                <a:ea typeface="Public Sans Bold"/>
                <a:cs typeface="Public Sans Bold"/>
                <a:sym typeface="Public Sans Bold"/>
              </a:rPr>
              <a:t>It's not only important to think about:  </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H</a:t>
            </a:r>
            <a:r>
              <a:rPr lang="en-US" sz="3399">
                <a:solidFill>
                  <a:srgbClr val="27407E"/>
                </a:solidFill>
                <a:latin typeface="Public Sans"/>
                <a:ea typeface="Public Sans"/>
                <a:cs typeface="Public Sans"/>
                <a:sym typeface="Public Sans"/>
              </a:rPr>
              <a:t>ow you will approach a topic (the when, where and how) </a:t>
            </a:r>
          </a:p>
          <a:p>
            <a:pPr algn="l" marL="734059" indent="-367030" lvl="1">
              <a:lnSpc>
                <a:spcPts val="4759"/>
              </a:lnSpc>
              <a:buFont typeface="Arial"/>
              <a:buChar char="•"/>
            </a:pPr>
            <a:r>
              <a:rPr lang="en-US" sz="3399">
                <a:solidFill>
                  <a:srgbClr val="27407E"/>
                </a:solidFill>
                <a:latin typeface="Public Sans"/>
                <a:ea typeface="Public Sans"/>
                <a:cs typeface="Public Sans"/>
                <a:sym typeface="Public Sans"/>
              </a:rPr>
              <a:t> Awareness of your own emotions throughout the process </a:t>
            </a:r>
          </a:p>
          <a:p>
            <a:pPr algn="l" marL="734060" indent="-367030" lvl="1">
              <a:lnSpc>
                <a:spcPts val="4759"/>
              </a:lnSpc>
              <a:buFont typeface="Arial"/>
              <a:buChar char="•"/>
            </a:pPr>
            <a:r>
              <a:rPr lang="en-US" sz="3400">
                <a:solidFill>
                  <a:srgbClr val="27407E"/>
                </a:solidFill>
                <a:latin typeface="Public Sans"/>
                <a:ea typeface="Public Sans"/>
                <a:cs typeface="Public Sans"/>
                <a:sym typeface="Public Sans"/>
              </a:rPr>
              <a:t>Approach a situation with empathy and compassion.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DAGSRawCcqs</dc:identifier>
  <dcterms:modified xsi:type="dcterms:W3CDTF">2011-08-01T06:04:30Z</dcterms:modified>
  <cp:revision>1</cp:revision>
  <dc:title>Copy of Having Difficult Conversations Presentation</dc:title>
</cp:coreProperties>
</file>